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</p:sldMasterIdLst>
  <p:notesMasterIdLst>
    <p:notesMasterId r:id="rId35"/>
  </p:notesMasterIdLst>
  <p:sldIdLst>
    <p:sldId id="602" r:id="rId3"/>
    <p:sldId id="604" r:id="rId4"/>
    <p:sldId id="600" r:id="rId5"/>
    <p:sldId id="507" r:id="rId6"/>
    <p:sldId id="617" r:id="rId7"/>
    <p:sldId id="626" r:id="rId8"/>
    <p:sldId id="627" r:id="rId9"/>
    <p:sldId id="622" r:id="rId10"/>
    <p:sldId id="628" r:id="rId11"/>
    <p:sldId id="632" r:id="rId12"/>
    <p:sldId id="657" r:id="rId13"/>
    <p:sldId id="638" r:id="rId14"/>
    <p:sldId id="639" r:id="rId15"/>
    <p:sldId id="633" r:id="rId16"/>
    <p:sldId id="634" r:id="rId17"/>
    <p:sldId id="640" r:id="rId18"/>
    <p:sldId id="623" r:id="rId19"/>
    <p:sldId id="641" r:id="rId20"/>
    <p:sldId id="593" r:id="rId21"/>
    <p:sldId id="658" r:id="rId22"/>
    <p:sldId id="642" r:id="rId23"/>
    <p:sldId id="644" r:id="rId24"/>
    <p:sldId id="645" r:id="rId25"/>
    <p:sldId id="621" r:id="rId26"/>
    <p:sldId id="643" r:id="rId27"/>
    <p:sldId id="646" r:id="rId28"/>
    <p:sldId id="587" r:id="rId29"/>
    <p:sldId id="648" r:id="rId30"/>
    <p:sldId id="651" r:id="rId31"/>
    <p:sldId id="650" r:id="rId32"/>
    <p:sldId id="652" r:id="rId33"/>
    <p:sldId id="257" r:id="rId34"/>
  </p:sldIdLst>
  <p:sldSz cx="12192000" cy="6858000"/>
  <p:notesSz cx="6807200" cy="9939338"/>
  <p:defaultTextStyle>
    <a:defPPr>
      <a:defRPr lang="zh-CN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35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99"/>
    <a:srgbClr val="FF6600"/>
    <a:srgbClr val="A4A9C0"/>
    <a:srgbClr val="FFFFFF"/>
    <a:srgbClr val="FEFEFE"/>
    <a:srgbClr val="C8C8C8"/>
    <a:srgbClr val="CCCCFF"/>
    <a:srgbClr val="003366"/>
    <a:srgbClr val="A4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3" autoAdjust="0"/>
    <p:restoredTop sz="94096" autoAdjust="0"/>
  </p:normalViewPr>
  <p:slideViewPr>
    <p:cSldViewPr snapToGrid="0" snapToObjects="1">
      <p:cViewPr varScale="1">
        <p:scale>
          <a:sx n="90" d="100"/>
          <a:sy n="90" d="100"/>
        </p:scale>
        <p:origin x="499" y="53"/>
      </p:cViewPr>
      <p:guideLst>
        <p:guide orient="horz" pos="3816"/>
        <p:guide pos="35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45F12-EA21-40E2-8BD6-52DFBCA3069B}" type="datetimeFigureOut">
              <a:rPr lang="zh-CN" altLang="en-US" smtClean="0"/>
              <a:t>2023/8/30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00384-210C-4522-A835-F0E7F1DBBB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3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9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1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2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73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98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333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163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07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934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69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86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71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067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48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39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019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966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75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3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585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51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212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606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4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9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94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0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73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9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7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C7DA4-B361-4E0B-847F-31AAA300F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7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1F5-E4B1-42D4-9095-3E1223D20EF1}" type="datetimeFigureOut">
              <a:rPr lang="zh-CN" altLang="en-US"/>
              <a:pPr>
                <a:defRPr/>
              </a:pPr>
              <a:t>2023/8/30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pic>
        <p:nvPicPr>
          <p:cNvPr id="8" name="Picture 5" descr="备份衣服印LOGO文件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04385" y="1101725"/>
            <a:ext cx="2362231" cy="746816"/>
          </a:xfrm>
          <a:prstGeom prst="rect">
            <a:avLst/>
          </a:prstGeom>
          <a:noFill/>
        </p:spPr>
      </p:pic>
      <p:sp>
        <p:nvSpPr>
          <p:cNvPr id="10" name="文本框 3"/>
          <p:cNvSpPr txBox="1">
            <a:spLocks noChangeArrowheads="1"/>
          </p:cNvSpPr>
          <p:nvPr userDrawn="1"/>
        </p:nvSpPr>
        <p:spPr bwMode="auto">
          <a:xfrm>
            <a:off x="1109134" y="2222501"/>
            <a:ext cx="78464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ea typeface="黑体" pitchFamily="2" charset="-122"/>
              </a:rPr>
              <a:t>上海科技大学免疫化学研究所</a:t>
            </a:r>
          </a:p>
          <a:p>
            <a:r>
              <a:rPr kumimoji="1" lang="en-US" altLang="zh-CN" sz="1600" dirty="0">
                <a:solidFill>
                  <a:schemeClr val="bg1"/>
                </a:solidFill>
              </a:rPr>
              <a:t>Shanghai Institute for Advanced Immunochemical Studies, ShanghaiTech University</a:t>
            </a:r>
            <a:endParaRPr kumimoji="1"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0" y="4989514"/>
            <a:ext cx="12192000" cy="18684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endParaRPr lang="zh-CN" altLang="en-US">
              <a:solidFill>
                <a:srgbClr val="CCCCFF"/>
              </a:solidFill>
            </a:endParaRPr>
          </a:p>
        </p:txBody>
      </p:sp>
      <p:pic>
        <p:nvPicPr>
          <p:cNvPr id="9" name="Picture 7" descr="图形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00" y="6086737"/>
            <a:ext cx="2291243" cy="4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7F0E-C0B9-4360-A174-AACE1C27EA2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2CD1-7652-4968-A13C-1955F361AD23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B32-F57D-4A45-A830-86E1D23D44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A82B-7B5F-419B-B3F7-A5A265CDF3B7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D34C-8D5E-4051-88BB-BE9E9E6CF5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7C38-3F76-0A4A-B654-7A95C49C14D9}" type="datetimeFigureOut">
              <a:rPr kumimoji="1" lang="zh-CN" altLang="en-US" smtClean="0"/>
              <a:t>2023/8/30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8DFF-B993-584A-A6B8-1F88E1CCF55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2127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1F5-E4B1-42D4-9095-3E1223D20EF1}" type="datetimeFigureOut">
              <a:rPr lang="zh-CN" altLang="en-US"/>
              <a:pPr>
                <a:defRPr/>
              </a:pPr>
              <a:t>2023/8/30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pic>
        <p:nvPicPr>
          <p:cNvPr id="8" name="Picture 5" descr="备份衣服印LOGO文件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04386" y="1101725"/>
            <a:ext cx="2362231" cy="746816"/>
          </a:xfrm>
          <a:prstGeom prst="rect">
            <a:avLst/>
          </a:prstGeom>
          <a:noFill/>
        </p:spPr>
      </p:pic>
      <p:sp>
        <p:nvSpPr>
          <p:cNvPr id="10" name="文本框 3"/>
          <p:cNvSpPr txBox="1">
            <a:spLocks noChangeArrowheads="1"/>
          </p:cNvSpPr>
          <p:nvPr userDrawn="1"/>
        </p:nvSpPr>
        <p:spPr bwMode="auto">
          <a:xfrm>
            <a:off x="1109135" y="2222501"/>
            <a:ext cx="7846484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zh-CN" altLang="en-US" sz="2100" dirty="0">
                <a:solidFill>
                  <a:schemeClr val="bg1"/>
                </a:solidFill>
                <a:ea typeface="黑体" pitchFamily="2" charset="-122"/>
              </a:rPr>
              <a:t>上海科技大学免疫化学研究所</a:t>
            </a:r>
          </a:p>
          <a:p>
            <a:r>
              <a:rPr kumimoji="1" lang="en-US" altLang="zh-CN" sz="1200" dirty="0">
                <a:solidFill>
                  <a:schemeClr val="bg1"/>
                </a:solidFill>
              </a:rPr>
              <a:t>Shanghai Institute for Advanced Immunochemical Studies, ShanghaiTech University</a:t>
            </a:r>
            <a:endParaRPr kumimoji="1"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0" y="4989514"/>
            <a:ext cx="12192000" cy="18684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/>
            <a:endParaRPr lang="zh-CN" altLang="en-US">
              <a:solidFill>
                <a:srgbClr val="CCCCFF"/>
              </a:solidFill>
            </a:endParaRPr>
          </a:p>
        </p:txBody>
      </p:sp>
      <p:pic>
        <p:nvPicPr>
          <p:cNvPr id="9" name="Picture 7" descr="图形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01" y="6086737"/>
            <a:ext cx="2291243" cy="4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17F0E-C0B9-4360-A174-AACE1C27EA2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819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82864-054E-49CC-AA23-2C547D161E43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B492-BF42-4B57-AC58-615A45A4AD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1" y="397050"/>
            <a:ext cx="1831249" cy="645389"/>
          </a:xfrm>
          <a:prstGeom prst="rect">
            <a:avLst/>
          </a:prstGeom>
        </p:spPr>
      </p:pic>
      <p:sp>
        <p:nvSpPr>
          <p:cNvPr id="10" name="文本框 3"/>
          <p:cNvSpPr txBox="1">
            <a:spLocks noChangeArrowheads="1"/>
          </p:cNvSpPr>
          <p:nvPr userDrawn="1"/>
        </p:nvSpPr>
        <p:spPr bwMode="auto">
          <a:xfrm>
            <a:off x="2740027" y="6426202"/>
            <a:ext cx="671194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zh-CN" altLang="en-US" sz="750" dirty="0">
                <a:solidFill>
                  <a:schemeClr val="accent1"/>
                </a:solidFill>
              </a:rPr>
              <a:t>上海科技大学免疫化学研究所</a:t>
            </a:r>
            <a:endParaRPr kumimoji="1" lang="en-US" altLang="zh-CN" sz="750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zh-CN" sz="750" dirty="0">
                <a:solidFill>
                  <a:schemeClr val="accent1"/>
                </a:solidFill>
              </a:rPr>
              <a:t>Shanghai Institute for Advanced Immunochemical Studies, ShanghaiTech University</a:t>
            </a:r>
            <a:endParaRPr kumimoji="1" lang="zh-CN" altLang="en-US" sz="7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0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BCE78-6A34-4CE7-844E-C802E9E42CCB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8BF4F-512F-4D31-A263-F0AEC3C5C1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5104264"/>
            <a:ext cx="12192000" cy="1753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/>
            <a:endParaRPr lang="zh-CN" altLang="en-US">
              <a:solidFill>
                <a:srgbClr val="CCCCFF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0" y="0"/>
            <a:ext cx="12192000" cy="14739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/>
            <a:endParaRPr lang="zh-CN" altLang="en-US">
              <a:solidFill>
                <a:srgbClr val="CCCCFF"/>
              </a:solidFill>
            </a:endParaRP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4705235" y="2941026"/>
            <a:ext cx="278153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4500" b="1" dirty="0">
                <a:solidFill>
                  <a:schemeClr val="bg1"/>
                </a:solidFill>
                <a:cs typeface="Arial" charset="0"/>
              </a:rPr>
              <a:t>THANKS!</a:t>
            </a:r>
            <a:endParaRPr lang="zh-CN" altLang="en-US" sz="45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" name="Picture 7" descr="备份衣服印LOGO文件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23068" y="1824043"/>
            <a:ext cx="1934033" cy="655828"/>
          </a:xfrm>
          <a:prstGeom prst="rect">
            <a:avLst/>
          </a:prstGeom>
          <a:noFill/>
        </p:spPr>
      </p:pic>
      <p:pic>
        <p:nvPicPr>
          <p:cNvPr id="11" name="Picture 7" descr="图形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25" y="6316676"/>
            <a:ext cx="2291243" cy="4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17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D5561-C960-48C8-A1D0-926D2C2C13E8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75C4-014B-40E7-9F0C-7DEB156C5A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0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12A55-41EC-469B-883C-E2299AD5DC6C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1975-A761-4A5B-961C-64DA7688A4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414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7A61B-8A61-4A04-B1B4-BA4552FD3675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7EEE-D455-4E7D-8951-811E4D1058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61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129DC-6BA5-4AD1-9F91-59F82B447EAC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7FAAC-FE49-4737-9B12-ECAE0A163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3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82864-054E-49CC-AA23-2C547D161E43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B492-BF42-4B57-AC58-615A45A4AD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0" y="397048"/>
            <a:ext cx="1831249" cy="645389"/>
          </a:xfrm>
          <a:prstGeom prst="rect">
            <a:avLst/>
          </a:prstGeom>
        </p:spPr>
      </p:pic>
      <p:sp>
        <p:nvSpPr>
          <p:cNvPr id="10" name="文本框 3"/>
          <p:cNvSpPr txBox="1">
            <a:spLocks noChangeArrowheads="1"/>
          </p:cNvSpPr>
          <p:nvPr userDrawn="1"/>
        </p:nvSpPr>
        <p:spPr bwMode="auto">
          <a:xfrm>
            <a:off x="2740026" y="6426200"/>
            <a:ext cx="67119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zh-CN" altLang="en-US" sz="1000" dirty="0">
                <a:solidFill>
                  <a:schemeClr val="accent1"/>
                </a:solidFill>
              </a:rPr>
              <a:t>上海科技大学免疫化学研究所</a:t>
            </a:r>
            <a:endParaRPr kumimoji="1" lang="en-US" altLang="zh-CN" sz="1000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zh-CN" sz="1000" dirty="0">
                <a:solidFill>
                  <a:schemeClr val="accent1"/>
                </a:solidFill>
              </a:rPr>
              <a:t>Shanghai Institute for Advanced Immunochemical Studies, ShanghaiTech University</a:t>
            </a:r>
            <a:endParaRPr kumimoji="1" lang="zh-CN" altLang="en-US" sz="1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07B0-97CB-46AC-8880-487DE4B55E32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0095-2805-44FE-AC9E-2DA11D3C2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056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0871-F53C-40BB-BE9A-A15F0EAD6BF3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2117F-C911-4E73-9C82-5F8B2D712E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75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2CD1-7652-4968-A13C-1955F361AD23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9B32-F57D-4A45-A830-86E1D23D44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78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A82B-7B5F-419B-B3F7-A5A265CDF3B7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1D34C-8D5E-4051-88BB-BE9E9E6CF5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91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7C38-3F76-0A4A-B654-7A95C49C14D9}" type="datetimeFigureOut">
              <a:rPr kumimoji="1" lang="zh-CN" altLang="en-US" smtClean="0"/>
              <a:pPr/>
              <a:t>2023/8/30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8DFF-B993-584A-A6B8-1F88E1CCF55F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189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BCE78-6A34-4CE7-844E-C802E9E42CCB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8BF4F-512F-4D31-A263-F0AEC3C5C1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5104264"/>
            <a:ext cx="12192000" cy="1753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endParaRPr lang="zh-CN" altLang="en-US">
              <a:solidFill>
                <a:srgbClr val="CCCCFF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0" y="0"/>
            <a:ext cx="12192000" cy="147395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endParaRPr lang="zh-CN" altLang="en-US">
              <a:solidFill>
                <a:srgbClr val="CCCCFF"/>
              </a:solidFill>
            </a:endParaRPr>
          </a:p>
        </p:txBody>
      </p:sp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4271622" y="2941026"/>
            <a:ext cx="364875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cs typeface="Arial" charset="0"/>
              </a:rPr>
              <a:t>THANKS!</a:t>
            </a:r>
            <a:endParaRPr lang="zh-CN" altLang="en-US" sz="60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" name="Picture 7" descr="备份衣服印LOGO文件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23066" y="1824043"/>
            <a:ext cx="1934033" cy="655828"/>
          </a:xfrm>
          <a:prstGeom prst="rect">
            <a:avLst/>
          </a:prstGeom>
          <a:noFill/>
        </p:spPr>
      </p:pic>
      <p:pic>
        <p:nvPicPr>
          <p:cNvPr id="11" name="Picture 7" descr="图形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24" y="6316676"/>
            <a:ext cx="2291243" cy="4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D5561-C960-48C8-A1D0-926D2C2C13E8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75C4-014B-40E7-9F0C-7DEB156C5A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12A55-41EC-469B-883C-E2299AD5DC6C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1975-A761-4A5B-961C-64DA7688A4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7A61B-8A61-4A04-B1B4-BA4552FD3675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7EEE-D455-4E7D-8951-811E4D10586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129DC-6BA5-4AD1-9F91-59F82B447EAC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7FAAC-FE49-4737-9B12-ECAE0A163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C07B0-97CB-46AC-8880-487DE4B55E32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0095-2805-44FE-AC9E-2DA11D3C2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0871-F53C-40BB-BE9A-A15F0EAD6BF3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2117F-C911-4E73-9C82-5F8B2D712E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A4C8666-E1FF-4A8D-BC44-D35DA9D974D1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BE0B31-337B-434F-873F-7157A88BA2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幻灯片编号占位符 5"/>
          <p:cNvSpPr txBox="1">
            <a:spLocks/>
          </p:cNvSpPr>
          <p:nvPr userDrawn="1"/>
        </p:nvSpPr>
        <p:spPr>
          <a:xfrm>
            <a:off x="8940800" y="638492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r">
              <a:defRPr/>
            </a:pPr>
            <a:fld id="{4B417F0E-C0B9-4360-A174-AACE1C27EA2C}" type="slidenum">
              <a:rPr lang="zh-CN" altLang="en-US" smtClean="0"/>
              <a:pPr algn="r">
                <a:defRPr/>
              </a:pPr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A4C8666-E1FF-4A8D-BC44-D35DA9D974D1}" type="datetimeFigureOut">
              <a:rPr lang="zh-CN" altLang="en-US"/>
              <a:pPr>
                <a:defRPr/>
              </a:pPr>
              <a:t>2023/8/30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1"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9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BE0B31-337B-434F-873F-7157A88BA2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幻灯片编号占位符 5"/>
          <p:cNvSpPr txBox="1">
            <a:spLocks/>
          </p:cNvSpPr>
          <p:nvPr userDrawn="1"/>
        </p:nvSpPr>
        <p:spPr>
          <a:xfrm>
            <a:off x="8940800" y="6384927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algn="r">
              <a:defRPr/>
            </a:pPr>
            <a:fld id="{4B417F0E-C0B9-4360-A174-AACE1C27EA2C}" type="slidenum">
              <a:rPr lang="zh-CN" altLang="en-US" smtClean="0"/>
              <a:pPr algn="r"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17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1380547" y="1801345"/>
            <a:ext cx="916420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Development of effective cross-linkers and their application in XL-MS</a:t>
            </a:r>
          </a:p>
          <a:p>
            <a:pPr algn="ctr"/>
            <a:endParaRPr kumimoji="1" lang="en-US" altLang="zh-CN" sz="28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endParaRPr kumimoji="1" lang="en-US" altLang="zh-CN" sz="28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kumimoji="1" lang="zh-CN" altLang="en-US" sz="28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陈红莉</a:t>
            </a:r>
            <a:endParaRPr kumimoji="1" lang="en-US" altLang="zh-CN" sz="28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endParaRPr kumimoji="1" lang="en-US" altLang="zh-CN" sz="2800" b="1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kumimoji="1" lang="en-US" altLang="zh-CN" sz="2400" b="1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2023-08-31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46" y="133556"/>
            <a:ext cx="1831414" cy="9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301115DA-1B16-4135-90F0-F3987749C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48" y="242706"/>
            <a:ext cx="2688028" cy="8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32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74" y="1387572"/>
            <a:ext cx="9273472" cy="4597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1316" y="6164627"/>
            <a:ext cx="793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Overview of cross-linking reagents applied to biological applications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4740" y="6528381"/>
            <a:ext cx="4174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J. Am. Soc. Mass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Spectrom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. 2020, 31, 2, 196–206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57361" y="1923068"/>
            <a:ext cx="2177592" cy="50904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7"/>
          <p:cNvSpPr txBox="1"/>
          <p:nvPr/>
        </p:nvSpPr>
        <p:spPr>
          <a:xfrm>
            <a:off x="1911725" y="302230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MS-cleavable</a:t>
            </a:r>
            <a:r>
              <a:rPr lang="en-US" altLang="zh-CN" sz="30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cross-linker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34036" y="2697018"/>
            <a:ext cx="350982" cy="323273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2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05798" y="7139673"/>
            <a:ext cx="4453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06" y="1344000"/>
            <a:ext cx="3229972" cy="22529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2233" y="257216"/>
            <a:ext cx="77716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000" b="1" dirty="0" err="1">
                <a:solidFill>
                  <a:prstClr val="black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Enrichable</a:t>
            </a:r>
            <a:r>
              <a:rPr lang="en-US" altLang="zh-CN" sz="3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and MS-cleavable cross-linker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2233" y="5086886"/>
            <a:ext cx="6789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Phosphate based-</a:t>
            </a: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Enrichable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and MS-cleavable cross-linker </a:t>
            </a:r>
          </a:p>
          <a:p>
            <a:pPr lvl="0">
              <a:defRPr/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Simplify the workflow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23641" y="1344000"/>
            <a:ext cx="4591029" cy="2119955"/>
            <a:chOff x="319232" y="1754551"/>
            <a:chExt cx="4591029" cy="21199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9232" y="1956426"/>
              <a:ext cx="4591029" cy="191808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748718" y="1754551"/>
              <a:ext cx="1636987" cy="466578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748718" y="1754551"/>
              <a:ext cx="16369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dirty="0">
                  <a:solidFill>
                    <a:prstClr val="black"/>
                  </a:solidFill>
                  <a:latin typeface="Arial" panose="020B0604020202020204" pitchFamily="34" charset="0"/>
                  <a:ea typeface="黑体" pitchFamily="49" charset="-122"/>
                  <a:cs typeface="Arial" panose="020B0604020202020204" pitchFamily="34" charset="0"/>
                </a:rPr>
                <a:t>cross-linker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822233" y="4594466"/>
            <a:ext cx="86795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Increase the identification confidence; Minimize the search space and time.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2233" y="4345198"/>
            <a:ext cx="796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XL-MS moves toward conducting in highly complex biological systems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53936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Straight Connector 12"/>
          <p:cNvCxnSpPr/>
          <p:nvPr/>
        </p:nvCxnSpPr>
        <p:spPr>
          <a:xfrm>
            <a:off x="2012667" y="1000320"/>
            <a:ext cx="8027652" cy="0"/>
          </a:xfrm>
          <a:prstGeom prst="line">
            <a:avLst/>
          </a:prstGeom>
          <a:noFill/>
          <a:ln w="63500" cap="flat" cmpd="sng" algn="ctr">
            <a:solidFill>
              <a:srgbClr val="0070C0"/>
            </a:solidFill>
            <a:prstDash val="solid"/>
          </a:ln>
          <a:effectLst/>
        </p:spPr>
      </p:cxnSp>
      <p:graphicFrame>
        <p:nvGraphicFramePr>
          <p:cNvPr id="8" name="对象 24">
            <a:extLst>
              <a:ext uri="{FF2B5EF4-FFF2-40B4-BE49-F238E27FC236}">
                <a16:creationId xmlns:a16="http://schemas.microsoft.com/office/drawing/2014/main" id="{17F054FB-E12B-4DAE-8981-B7A396999E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0215" y="1589205"/>
          <a:ext cx="9485642" cy="18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8474683" imgH="1663820" progId="ChemDraw.Document.6.0">
                  <p:embed/>
                </p:oleObj>
              </mc:Choice>
              <mc:Fallback>
                <p:oleObj name="CS ChemDraw Drawing" r:id="rId3" imgW="8474683" imgH="1663820" progId="ChemDraw.Document.6.0">
                  <p:embed/>
                  <p:pic>
                    <p:nvPicPr>
                      <p:cNvPr id="8" name="对象 24">
                        <a:extLst>
                          <a:ext uri="{FF2B5EF4-FFF2-40B4-BE49-F238E27FC236}">
                            <a16:creationId xmlns:a16="http://schemas.microsoft.com/office/drawing/2014/main" id="{17F054FB-E12B-4DAE-8981-B7A396999E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0215" y="1589205"/>
                        <a:ext cx="9485642" cy="18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27">
            <a:extLst>
              <a:ext uri="{FF2B5EF4-FFF2-40B4-BE49-F238E27FC236}">
                <a16:creationId xmlns:a16="http://schemas.microsoft.com/office/drawing/2014/main" id="{BD90E564-F70A-4762-8FE6-B2C4498CD39B}"/>
              </a:ext>
            </a:extLst>
          </p:cNvPr>
          <p:cNvSpPr/>
          <p:nvPr/>
        </p:nvSpPr>
        <p:spPr>
          <a:xfrm>
            <a:off x="2032589" y="3232373"/>
            <a:ext cx="4197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Selective N-terminal modification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343B297-CBB2-4DEB-BC4A-1B45E97CD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61" y="15844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graphicFrame>
        <p:nvGraphicFramePr>
          <p:cNvPr id="11" name="对象 30">
            <a:extLst>
              <a:ext uri="{FF2B5EF4-FFF2-40B4-BE49-F238E27FC236}">
                <a16:creationId xmlns:a16="http://schemas.microsoft.com/office/drawing/2014/main" id="{C60C8F08-6E4B-4752-96B8-3D64E1DA16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6620" y="1057772"/>
          <a:ext cx="1471612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165678" imgH="697896" progId="ChemDraw.Document.6.0">
                  <p:embed/>
                </p:oleObj>
              </mc:Choice>
              <mc:Fallback>
                <p:oleObj name="CS ChemDraw Drawing" r:id="rId5" imgW="1165678" imgH="697896" progId="ChemDraw.Document.6.0">
                  <p:embed/>
                  <p:pic>
                    <p:nvPicPr>
                      <p:cNvPr id="11" name="对象 30">
                        <a:extLst>
                          <a:ext uri="{FF2B5EF4-FFF2-40B4-BE49-F238E27FC236}">
                            <a16:creationId xmlns:a16="http://schemas.microsoft.com/office/drawing/2014/main" id="{C60C8F08-6E4B-4752-96B8-3D64E1DA16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6620" y="1057772"/>
                        <a:ext cx="1471612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圆角矩形 21">
            <a:extLst>
              <a:ext uri="{FF2B5EF4-FFF2-40B4-BE49-F238E27FC236}">
                <a16:creationId xmlns:a16="http://schemas.microsoft.com/office/drawing/2014/main" id="{64007101-ABD3-4305-8747-618D775B8669}"/>
              </a:ext>
            </a:extLst>
          </p:cNvPr>
          <p:cNvSpPr/>
          <p:nvPr/>
        </p:nvSpPr>
        <p:spPr>
          <a:xfrm>
            <a:off x="59117" y="1048910"/>
            <a:ext cx="1687133" cy="930391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3" name="矩形 32">
            <a:extLst>
              <a:ext uri="{FF2B5EF4-FFF2-40B4-BE49-F238E27FC236}">
                <a16:creationId xmlns:a16="http://schemas.microsoft.com/office/drawing/2014/main" id="{50B5C079-8DEA-47A2-AB9C-D65D9EE3823F}"/>
              </a:ext>
            </a:extLst>
          </p:cNvPr>
          <p:cNvSpPr/>
          <p:nvPr/>
        </p:nvSpPr>
        <p:spPr>
          <a:xfrm>
            <a:off x="1961323" y="1229298"/>
            <a:ext cx="4752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Tuning the structure of vinylsulfonamides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4" name="矩形 33">
            <a:extLst>
              <a:ext uri="{FF2B5EF4-FFF2-40B4-BE49-F238E27FC236}">
                <a16:creationId xmlns:a16="http://schemas.microsoft.com/office/drawing/2014/main" id="{E5622BE6-9810-4602-880E-D1A7B35E99A4}"/>
              </a:ext>
            </a:extLst>
          </p:cNvPr>
          <p:cNvSpPr/>
          <p:nvPr/>
        </p:nvSpPr>
        <p:spPr>
          <a:xfrm>
            <a:off x="6967529" y="5447647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Selective cysteine modification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5" name="矩形 34">
            <a:extLst>
              <a:ext uri="{FF2B5EF4-FFF2-40B4-BE49-F238E27FC236}">
                <a16:creationId xmlns:a16="http://schemas.microsoft.com/office/drawing/2014/main" id="{AF134C88-1D4C-41A2-BF0A-A01523310B20}"/>
              </a:ext>
            </a:extLst>
          </p:cNvPr>
          <p:cNvSpPr/>
          <p:nvPr/>
        </p:nvSpPr>
        <p:spPr>
          <a:xfrm>
            <a:off x="2032589" y="5447647"/>
            <a:ext cx="3307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Selective disulfide modification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0" name="矩形 35">
            <a:extLst>
              <a:ext uri="{FF2B5EF4-FFF2-40B4-BE49-F238E27FC236}">
                <a16:creationId xmlns:a16="http://schemas.microsoft.com/office/drawing/2014/main" id="{A00A7B97-73A8-455B-9E1D-3DDECFACB788}"/>
              </a:ext>
            </a:extLst>
          </p:cNvPr>
          <p:cNvSpPr/>
          <p:nvPr/>
        </p:nvSpPr>
        <p:spPr>
          <a:xfrm>
            <a:off x="1590215" y="5934669"/>
            <a:ext cx="2986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80340" algn="l"/>
              </a:tabLst>
              <a:defRPr/>
            </a:pP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Org. Lett.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kumimoji="0" lang="en-GB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2017,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19, 4972–4975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1" name="矩形 36">
            <a:extLst>
              <a:ext uri="{FF2B5EF4-FFF2-40B4-BE49-F238E27FC236}">
                <a16:creationId xmlns:a16="http://schemas.microsoft.com/office/drawing/2014/main" id="{4414B175-AF12-418E-8B94-BD5225965672}"/>
              </a:ext>
            </a:extLst>
          </p:cNvPr>
          <p:cNvSpPr/>
          <p:nvPr/>
        </p:nvSpPr>
        <p:spPr>
          <a:xfrm>
            <a:off x="1563374" y="3568343"/>
            <a:ext cx="35866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Org. </a:t>
            </a:r>
            <a:r>
              <a:rPr kumimoji="0" lang="en-GB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Biomol</a:t>
            </a: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. Chem.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GB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2017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15, 7339 – 7345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2" name="矩形 37">
            <a:extLst>
              <a:ext uri="{FF2B5EF4-FFF2-40B4-BE49-F238E27FC236}">
                <a16:creationId xmlns:a16="http://schemas.microsoft.com/office/drawing/2014/main" id="{9832BE79-3C08-47E7-A691-763559FE3C9A}"/>
              </a:ext>
            </a:extLst>
          </p:cNvPr>
          <p:cNvSpPr/>
          <p:nvPr/>
        </p:nvSpPr>
        <p:spPr>
          <a:xfrm>
            <a:off x="7334050" y="3579171"/>
            <a:ext cx="3304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Eur. J. Org. Chem.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829-836.</a:t>
            </a:r>
            <a:endParaRPr kumimoji="0" lang="zh-C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4" name="矩形 38">
            <a:extLst>
              <a:ext uri="{FF2B5EF4-FFF2-40B4-BE49-F238E27FC236}">
                <a16:creationId xmlns:a16="http://schemas.microsoft.com/office/drawing/2014/main" id="{B8598A97-55E8-4C77-86CF-5D66193F0294}"/>
              </a:ext>
            </a:extLst>
          </p:cNvPr>
          <p:cNvSpPr/>
          <p:nvPr/>
        </p:nvSpPr>
        <p:spPr>
          <a:xfrm>
            <a:off x="6949744" y="5919400"/>
            <a:ext cx="4072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Org. Lett.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This: Org. Lett. 2018,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6526−6529.</a:t>
            </a:r>
            <a:endParaRPr kumimoji="0" lang="zh-CN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:a16="http://schemas.microsoft.com/office/drawing/2014/main" id="{22075050-0216-48FF-9861-CCC01EE9A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055" y="4260836"/>
            <a:ext cx="5336232" cy="943248"/>
          </a:xfrm>
          <a:prstGeom prst="rect">
            <a:avLst/>
          </a:prstGeom>
        </p:spPr>
      </p:pic>
      <p:pic>
        <p:nvPicPr>
          <p:cNvPr id="26" name="图片 41">
            <a:extLst>
              <a:ext uri="{FF2B5EF4-FFF2-40B4-BE49-F238E27FC236}">
                <a16:creationId xmlns:a16="http://schemas.microsoft.com/office/drawing/2014/main" id="{AAA26F66-2953-4E0C-A102-388AEAB159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853" y="4056736"/>
            <a:ext cx="5503653" cy="135144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983396" y="3232373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Selective lysine modification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8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36"/>
          <p:cNvSpPr/>
          <p:nvPr/>
        </p:nvSpPr>
        <p:spPr>
          <a:xfrm>
            <a:off x="1174015" y="4548312"/>
            <a:ext cx="9587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Thio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等线" panose="02010600030101010101" pitchFamily="2" charset="-122"/>
                <a:cs typeface="Times New Roman" panose="02020603050405020304" charset="0"/>
              </a:rPr>
              <a:t>-bridge technology to construct highly homogeneous DAR 2 and DAR 4 ADCs</a:t>
            </a:r>
          </a:p>
        </p:txBody>
      </p:sp>
      <p:graphicFrame>
        <p:nvGraphicFramePr>
          <p:cNvPr id="7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700474"/>
              </p:ext>
            </p:extLst>
          </p:nvPr>
        </p:nvGraphicFramePr>
        <p:xfrm>
          <a:off x="629925" y="3093549"/>
          <a:ext cx="4685791" cy="1322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0881360" imgH="3078480" progId="ChemDraw.Document.6.0">
                  <p:embed/>
                </p:oleObj>
              </mc:Choice>
              <mc:Fallback>
                <p:oleObj name="CS ChemDraw Drawing" r:id="rId3" imgW="10881360" imgH="3078480" progId="ChemDraw.Document.6.0">
                  <p:embed/>
                  <p:pic>
                    <p:nvPicPr>
                      <p:cNvPr id="7" name="对象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925" y="3093549"/>
                        <a:ext cx="4685791" cy="1322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711" y="3093549"/>
            <a:ext cx="5254144" cy="1473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33927" y="5152728"/>
            <a:ext cx="35370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Eur. J. Med. Chem., 216, 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113355.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Bioorganic &amp; Medicinal Chemistry 51 (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116497.</a:t>
            </a: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Chem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Commun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Camb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2022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58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(72), 10072.</a:t>
            </a:r>
            <a:endParaRPr kumimoji="0" lang="zh-CN" altLang="zh-CN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Chin. Chem. Lett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., 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34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(5), 108091.</a:t>
            </a:r>
            <a:endParaRPr kumimoji="0" lang="zh-CN" altLang="zh-CN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Bioorg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Chemistry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134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106463.</a:t>
            </a: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Eur. J. Med. Chem., 257, 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115489.</a:t>
            </a:r>
          </a:p>
          <a:p>
            <a:pPr marL="457200" marR="0" lvl="0" indent="-4572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1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925" y="5316760"/>
            <a:ext cx="31780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Native antibody modification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Cost-effective and accessible methods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1" name="矩形 29"/>
          <p:cNvSpPr/>
          <p:nvPr/>
        </p:nvSpPr>
        <p:spPr>
          <a:xfrm>
            <a:off x="4265736" y="5144225"/>
            <a:ext cx="39741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Org. </a:t>
            </a:r>
            <a:r>
              <a:rPr kumimoji="0" lang="en-GB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Biomol</a:t>
            </a: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Chem.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GB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2017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15, 7339 – 7345.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Org. Lett.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GB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2017,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19, 4972–4975.</a:t>
            </a: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Eur. J. Org. Chem.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2018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829-836.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Org. Lett.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2018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</a:t>
            </a:r>
            <a:r>
              <a:rPr kumimoji="0" lang="zh-CN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(20), 6526-6529.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Org. Lett.,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2019,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21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(11), 4159-4162.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GB" altLang="zh-CN" sz="12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Bioorg</a:t>
            </a: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Med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Chem. </a:t>
            </a:r>
            <a:r>
              <a:rPr kumimoji="0" lang="en-GB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2020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kumimoji="0" lang="en-GB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28</a:t>
            </a:r>
            <a:r>
              <a:rPr kumimoji="0" lang="en-GB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(23), 115793.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Eur. J. Med. Chem., 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kumimoji="0" lang="en-US" altLang="zh-CN" sz="12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190, 112080.</a:t>
            </a:r>
            <a:r>
              <a:rPr kumimoji="0" lang="en-US" altLang="zh-CN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GB" altLang="zh-CN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658" b="48714"/>
          <a:stretch/>
        </p:blipFill>
        <p:spPr>
          <a:xfrm>
            <a:off x="1897221" y="1317352"/>
            <a:ext cx="4108577" cy="1505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8964" t="57316"/>
          <a:stretch/>
        </p:blipFill>
        <p:spPr>
          <a:xfrm>
            <a:off x="6398107" y="1184008"/>
            <a:ext cx="3683496" cy="15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7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514385"/>
              </p:ext>
            </p:extLst>
          </p:nvPr>
        </p:nvGraphicFramePr>
        <p:xfrm>
          <a:off x="2461586" y="1459359"/>
          <a:ext cx="7659957" cy="1102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6644880" imgH="965160" progId="ChemDraw.Document.6.0">
                  <p:embed/>
                </p:oleObj>
              </mc:Choice>
              <mc:Fallback>
                <p:oleObj name="CS ChemDraw Drawing" r:id="rId3" imgW="6644880" imgH="965160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586" y="1459359"/>
                        <a:ext cx="7659957" cy="1102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56635"/>
              </p:ext>
            </p:extLst>
          </p:nvPr>
        </p:nvGraphicFramePr>
        <p:xfrm>
          <a:off x="2461586" y="2944065"/>
          <a:ext cx="6778450" cy="2205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8099280" imgH="2638440" progId="ChemDraw.Document.6.0">
                  <p:embed/>
                </p:oleObj>
              </mc:Choice>
              <mc:Fallback>
                <p:oleObj name="CS ChemDraw Drawing" r:id="rId5" imgW="8099280" imgH="2638440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586" y="2944065"/>
                        <a:ext cx="6778450" cy="22059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461586" y="5445954"/>
            <a:ext cx="6553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400" b="1" dirty="0">
                <a:solidFill>
                  <a:srgbClr val="FF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Phosphate-based </a:t>
            </a:r>
            <a:r>
              <a:rPr lang="en-GB" altLang="zh-CN" sz="2400" b="1" dirty="0" err="1">
                <a:solidFill>
                  <a:srgbClr val="FF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enrichable</a:t>
            </a:r>
            <a:r>
              <a:rPr lang="en-GB" altLang="zh-CN" sz="2400" b="1" dirty="0">
                <a:solidFill>
                  <a:srgbClr val="FF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 and Multi-targeting</a:t>
            </a:r>
            <a:endParaRPr lang="zh-CN" altLang="en-US" dirty="0"/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87735FFB-091B-F42E-F76E-525EE970BB9F}"/>
              </a:ext>
            </a:extLst>
          </p:cNvPr>
          <p:cNvSpPr/>
          <p:nvPr/>
        </p:nvSpPr>
        <p:spPr>
          <a:xfrm>
            <a:off x="6377990" y="6405514"/>
            <a:ext cx="4271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err="1"/>
              <a:t>Chem</a:t>
            </a:r>
            <a:r>
              <a:rPr lang="en-US" altLang="zh-CN" sz="1400" i="1" dirty="0"/>
              <a:t> Sci</a:t>
            </a:r>
            <a:r>
              <a:rPr lang="en-US" altLang="zh-CN" sz="1400" dirty="0"/>
              <a:t>. </a:t>
            </a:r>
            <a:r>
              <a:rPr lang="en-US" altLang="zh-CN" sz="1400" b="1" dirty="0"/>
              <a:t>2019</a:t>
            </a:r>
            <a:r>
              <a:rPr lang="en-US" altLang="zh-CN" sz="1400" dirty="0"/>
              <a:t>,10(26):6443-6447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24583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1126BBA1-FBDD-F00F-B9E1-DBFBDCDCC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87"/>
          <a:stretch/>
        </p:blipFill>
        <p:spPr>
          <a:xfrm>
            <a:off x="1423098" y="1445442"/>
            <a:ext cx="8266303" cy="29211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4566" y="47988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2400" b="1" dirty="0">
                <a:solidFill>
                  <a:srgbClr val="FF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MS-cleavable</a:t>
            </a:r>
            <a:r>
              <a:rPr lang="en-GB" altLang="zh-CN" sz="2400" b="1" dirty="0">
                <a:solidFill>
                  <a:srgbClr val="00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:</a:t>
            </a:r>
            <a:r>
              <a:rPr lang="en-GB" altLang="zh-CN" sz="2000" dirty="0">
                <a:solidFill>
                  <a:srgbClr val="00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 through </a:t>
            </a:r>
            <a:r>
              <a:rPr lang="en-GB" altLang="zh-CN" sz="2000" b="1" dirty="0">
                <a:solidFill>
                  <a:srgbClr val="00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retro-Michael addition</a:t>
            </a:r>
            <a:endParaRPr lang="zh-CN" altLang="en-US" sz="2000" b="1" dirty="0">
              <a:solidFill>
                <a:srgbClr val="000000"/>
              </a:solidFill>
              <a:latin typeface="Times New Roman" panose="020B0604020202020204"/>
              <a:ea typeface="宋体"/>
              <a:cs typeface="+mn-ea"/>
              <a:sym typeface="+mn-lt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7917EB2-BEDE-51DF-57FD-4699A03149A7}"/>
              </a:ext>
            </a:extLst>
          </p:cNvPr>
          <p:cNvSpPr/>
          <p:nvPr/>
        </p:nvSpPr>
        <p:spPr>
          <a:xfrm>
            <a:off x="6377990" y="6405514"/>
            <a:ext cx="4271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err="1"/>
              <a:t>Chem</a:t>
            </a:r>
            <a:r>
              <a:rPr lang="en-US" altLang="zh-CN" sz="1400" i="1" dirty="0"/>
              <a:t> Sci</a:t>
            </a:r>
            <a:r>
              <a:rPr lang="en-US" altLang="zh-CN" sz="1400" dirty="0"/>
              <a:t>. </a:t>
            </a:r>
            <a:r>
              <a:rPr lang="en-US" altLang="zh-CN" sz="1400" b="1" dirty="0"/>
              <a:t>2019</a:t>
            </a:r>
            <a:r>
              <a:rPr lang="en-US" altLang="zh-CN" sz="1400" dirty="0"/>
              <a:t>,10(26):6443-6447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519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69" y="1272308"/>
            <a:ext cx="7253483" cy="41179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9562" y="5534513"/>
            <a:ext cx="839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 total of 49 unique cross-linked peptides, including 27 Lys–Lys, 20 Lys–His and 2 His–His, were detected by LC/MS/MS analysis from BSA</a:t>
            </a:r>
            <a:endParaRPr lang="zh-CN" altLang="en-US" dirty="0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C7C1A82B-0110-908B-05A2-A1094718927D}"/>
              </a:ext>
            </a:extLst>
          </p:cNvPr>
          <p:cNvSpPr/>
          <p:nvPr/>
        </p:nvSpPr>
        <p:spPr>
          <a:xfrm>
            <a:off x="6377990" y="6405514"/>
            <a:ext cx="4271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err="1"/>
              <a:t>Chem</a:t>
            </a:r>
            <a:r>
              <a:rPr lang="en-US" altLang="zh-CN" sz="1400" i="1" dirty="0"/>
              <a:t> Sci</a:t>
            </a:r>
            <a:r>
              <a:rPr lang="en-US" altLang="zh-CN" sz="1400" dirty="0"/>
              <a:t>. </a:t>
            </a:r>
            <a:r>
              <a:rPr lang="en-US" altLang="zh-CN" sz="1400" b="1" dirty="0"/>
              <a:t>2019</a:t>
            </a:r>
            <a:r>
              <a:rPr lang="en-US" altLang="zh-CN" sz="1400" dirty="0"/>
              <a:t>,10(26):6443-6447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578745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F1ED2BE-1438-45DB-8269-D8C69D24A0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4" y="1434447"/>
            <a:ext cx="4613651" cy="2612248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5917044" y="1345339"/>
            <a:ext cx="5300852" cy="2989495"/>
            <a:chOff x="5917044" y="1345339"/>
            <a:chExt cx="5300852" cy="2989495"/>
          </a:xfrm>
        </p:grpSpPr>
        <p:sp>
          <p:nvSpPr>
            <p:cNvPr id="8" name="TextBox 21"/>
            <p:cNvSpPr txBox="1"/>
            <p:nvPr/>
          </p:nvSpPr>
          <p:spPr>
            <a:xfrm>
              <a:off x="6312642" y="1345339"/>
              <a:ext cx="4633603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Multi-targeting</a:t>
              </a:r>
              <a:r>
                <a:rPr kumimoji="0" lang="en-GB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----</a:t>
              </a:r>
              <a:r>
                <a:rPr kumimoji="0" lang="en-GB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react with several nucleophilic residues by </a:t>
              </a:r>
              <a:r>
                <a:rPr kumimoji="0" lang="en-GB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Michael addition</a:t>
              </a:r>
              <a:r>
                <a:rPr kumimoji="0" lang="en-GB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 </a:t>
              </a:r>
            </a:p>
          </p:txBody>
        </p:sp>
        <p:sp>
          <p:nvSpPr>
            <p:cNvPr id="9" name="TextBox 21"/>
            <p:cNvSpPr txBox="1"/>
            <p:nvPr/>
          </p:nvSpPr>
          <p:spPr>
            <a:xfrm>
              <a:off x="6353616" y="2361002"/>
              <a:ext cx="4013540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MS-cleavable</a:t>
              </a:r>
              <a:r>
                <a:rPr kumimoji="0" lang="en-GB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----</a:t>
              </a:r>
              <a:r>
                <a:rPr kumimoji="0" lang="en-GB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MS-cleavage through </a:t>
              </a:r>
              <a:r>
                <a:rPr kumimoji="0" lang="en-GB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retro-Michael addition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B0604020202020204"/>
                <a:ea typeface="宋体"/>
                <a:cs typeface="+mn-ea"/>
                <a:sym typeface="+mn-lt"/>
              </a:endParaRPr>
            </a:p>
          </p:txBody>
        </p:sp>
        <p:sp>
          <p:nvSpPr>
            <p:cNvPr id="10" name="TextBox 21"/>
            <p:cNvSpPr txBox="1"/>
            <p:nvPr/>
          </p:nvSpPr>
          <p:spPr>
            <a:xfrm>
              <a:off x="6353615" y="3538255"/>
              <a:ext cx="4864281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Enrichable</a:t>
              </a:r>
              <a:r>
                <a:rPr kumimoji="0" lang="en-GB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----</a:t>
              </a:r>
              <a:r>
                <a:rPr kumimoji="0" lang="en-GB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selectively </a:t>
              </a:r>
              <a:r>
                <a:rPr kumimoji="0" lang="en-GB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enrich</a:t>
              </a:r>
              <a:r>
                <a:rPr kumimoji="0" lang="en-GB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 cross-linked peptides using the TiO</a:t>
              </a:r>
              <a:r>
                <a:rPr kumimoji="0" lang="en-GB" altLang="zh-CN" sz="20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2</a:t>
              </a:r>
              <a:r>
                <a:rPr kumimoji="0" lang="en-GB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B0604020202020204"/>
                  <a:ea typeface="宋体"/>
                  <a:cs typeface="+mn-ea"/>
                  <a:sym typeface="+mn-lt"/>
                </a:rPr>
                <a:t>/IMAC method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B0604020202020204"/>
                <a:ea typeface="宋体"/>
                <a:cs typeface="+mn-ea"/>
                <a:sym typeface="+mn-l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917044" y="1455123"/>
              <a:ext cx="5178303" cy="2879711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6" y="4237432"/>
            <a:ext cx="3468925" cy="1755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77990" y="6405514"/>
            <a:ext cx="4271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err="1"/>
              <a:t>Chem</a:t>
            </a:r>
            <a:r>
              <a:rPr lang="en-US" altLang="zh-CN" sz="1400" i="1" dirty="0"/>
              <a:t> Sci</a:t>
            </a:r>
            <a:r>
              <a:rPr lang="en-US" altLang="zh-CN" sz="1400" dirty="0"/>
              <a:t>. </a:t>
            </a:r>
            <a:r>
              <a:rPr lang="en-US" altLang="zh-CN" sz="1400" b="1" dirty="0"/>
              <a:t>2019</a:t>
            </a:r>
            <a:r>
              <a:rPr lang="en-US" altLang="zh-CN" sz="1400" dirty="0"/>
              <a:t>,10(26):6443-6447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7B4F8F-CB4E-A2CD-EA2D-908A72FA3CFF}"/>
              </a:ext>
            </a:extLst>
          </p:cNvPr>
          <p:cNvSpPr txBox="1"/>
          <p:nvPr/>
        </p:nvSpPr>
        <p:spPr>
          <a:xfrm>
            <a:off x="5991594" y="4616348"/>
            <a:ext cx="5029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altLang="zh-CN" sz="2400" b="1" dirty="0">
                <a:solidFill>
                  <a:srgbClr val="FF0000"/>
                </a:solidFill>
                <a:latin typeface="Times New Roman" panose="020B0604020202020204"/>
                <a:ea typeface="宋体"/>
                <a:cs typeface="+mn-ea"/>
                <a:sym typeface="+mn-lt"/>
              </a:rPr>
              <a:t>Limitations</a:t>
            </a:r>
          </a:p>
          <a:p>
            <a:pPr algn="just"/>
            <a:r>
              <a:rPr lang="en-GB" altLang="zh-CN" sz="2400" dirty="0">
                <a:latin typeface="Times New Roman" panose="020B0604020202020204"/>
                <a:ea typeface="宋体"/>
                <a:cs typeface="+mn-ea"/>
                <a:sym typeface="+mn-lt"/>
              </a:rPr>
              <a:t>Efficiency</a:t>
            </a:r>
            <a:r>
              <a:rPr lang="en-US" altLang="zh-CN" sz="2400" dirty="0">
                <a:latin typeface="Times New Roman" panose="020B0604020202020204"/>
                <a:ea typeface="宋体"/>
                <a:cs typeface="+mn-ea"/>
                <a:sym typeface="+mn-lt"/>
              </a:rPr>
              <a:t>;</a:t>
            </a:r>
            <a:r>
              <a:rPr lang="en-GB" altLang="zh-CN" sz="2400" dirty="0">
                <a:latin typeface="Times New Roman" panose="020B0604020202020204"/>
                <a:ea typeface="宋体"/>
                <a:cs typeface="+mn-ea"/>
                <a:sym typeface="+mn-lt"/>
              </a:rPr>
              <a:t> Stability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4858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669" y="1268915"/>
            <a:ext cx="7145131" cy="4090771"/>
          </a:xfrm>
          <a:prstGeom prst="rect">
            <a:avLst/>
          </a:prstGeom>
        </p:spPr>
      </p:pic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64263" y="6394544"/>
            <a:ext cx="3336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Anal </a:t>
            </a:r>
            <a:r>
              <a:rPr kumimoji="0" lang="en-US" altLang="zh-CN" sz="1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Chem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2020,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92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(20), 13702-13710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26035" y="4516582"/>
            <a:ext cx="369455" cy="3325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C319B63-903E-3A51-7971-0EE842E84CBD}"/>
              </a:ext>
            </a:extLst>
          </p:cNvPr>
          <p:cNvSpPr txBox="1"/>
          <p:nvPr/>
        </p:nvSpPr>
        <p:spPr>
          <a:xfrm>
            <a:off x="6722534" y="5359686"/>
            <a:ext cx="29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Stable C-P bond</a:t>
            </a:r>
          </a:p>
          <a:p>
            <a:r>
              <a:rPr lang="en-US" altLang="zh-CN" b="1" dirty="0" err="1">
                <a:solidFill>
                  <a:srgbClr val="C00000"/>
                </a:solidFill>
              </a:rPr>
              <a:t>Phenoxyl</a:t>
            </a:r>
            <a:r>
              <a:rPr lang="en-US" altLang="zh-CN" b="1" dirty="0">
                <a:solidFill>
                  <a:srgbClr val="C00000"/>
                </a:solidFill>
              </a:rPr>
              <a:t> ether bond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19B5C9-6BF9-74A6-2792-470FFFE5C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23" y="1155573"/>
            <a:ext cx="5860288" cy="1889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25526" y="6552434"/>
            <a:ext cx="3336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Anal </a:t>
            </a:r>
            <a:r>
              <a:rPr kumimoji="0" lang="en-US" altLang="zh-CN" sz="1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Chem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2020,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92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(20), 13702-13710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2A7BA2D-1926-69C3-613F-A2E1D34B4E4D}"/>
              </a:ext>
            </a:extLst>
          </p:cNvPr>
          <p:cNvGrpSpPr/>
          <p:nvPr/>
        </p:nvGrpSpPr>
        <p:grpSpPr>
          <a:xfrm>
            <a:off x="7139504" y="1204148"/>
            <a:ext cx="3502204" cy="1553618"/>
            <a:chOff x="1837941" y="1466754"/>
            <a:chExt cx="3502204" cy="1553618"/>
          </a:xfrm>
        </p:grpSpPr>
        <p:grpSp>
          <p:nvGrpSpPr>
            <p:cNvPr id="10" name="组合 66">
              <a:extLst>
                <a:ext uri="{FF2B5EF4-FFF2-40B4-BE49-F238E27FC236}">
                  <a16:creationId xmlns:a16="http://schemas.microsoft.com/office/drawing/2014/main" id="{4939439D-6ACB-4028-F47E-D5C28B64D2A0}"/>
                </a:ext>
              </a:extLst>
            </p:cNvPr>
            <p:cNvGrpSpPr/>
            <p:nvPr/>
          </p:nvGrpSpPr>
          <p:grpSpPr>
            <a:xfrm>
              <a:off x="2033040" y="1466754"/>
              <a:ext cx="3307105" cy="1493229"/>
              <a:chOff x="3357216" y="4075223"/>
              <a:chExt cx="3926572" cy="1772931"/>
            </a:xfrm>
          </p:grpSpPr>
          <p:grpSp>
            <p:nvGrpSpPr>
              <p:cNvPr id="11" name="组合 55">
                <a:extLst>
                  <a:ext uri="{FF2B5EF4-FFF2-40B4-BE49-F238E27FC236}">
                    <a16:creationId xmlns:a16="http://schemas.microsoft.com/office/drawing/2014/main" id="{5763C3BF-C504-7F37-C16C-FAEED634E0C8}"/>
                  </a:ext>
                </a:extLst>
              </p:cNvPr>
              <p:cNvGrpSpPr/>
              <p:nvPr/>
            </p:nvGrpSpPr>
            <p:grpSpPr>
              <a:xfrm>
                <a:off x="3357216" y="4330788"/>
                <a:ext cx="385718" cy="281097"/>
                <a:chOff x="3509864" y="4655106"/>
                <a:chExt cx="385718" cy="281097"/>
              </a:xfrm>
            </p:grpSpPr>
            <p:cxnSp>
              <p:nvCxnSpPr>
                <p:cNvPr id="17" name="连接符: 曲线 56">
                  <a:extLst>
                    <a:ext uri="{FF2B5EF4-FFF2-40B4-BE49-F238E27FC236}">
                      <a16:creationId xmlns:a16="http://schemas.microsoft.com/office/drawing/2014/main" id="{DDEE3386-8E54-FBF0-C628-D820B1E752A0}"/>
                    </a:ext>
                  </a:extLst>
                </p:cNvPr>
                <p:cNvCxnSpPr/>
                <p:nvPr/>
              </p:nvCxnSpPr>
              <p:spPr>
                <a:xfrm>
                  <a:off x="3509864" y="4725992"/>
                  <a:ext cx="231431" cy="210211"/>
                </a:xfrm>
                <a:prstGeom prst="curvedConnector3">
                  <a:avLst/>
                </a:prstGeom>
                <a:noFill/>
                <a:ln w="571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连接符: 曲线 57">
                  <a:extLst>
                    <a:ext uri="{FF2B5EF4-FFF2-40B4-BE49-F238E27FC236}">
                      <a16:creationId xmlns:a16="http://schemas.microsoft.com/office/drawing/2014/main" id="{2EEE58B8-8366-0451-168C-EA377DE9C56E}"/>
                    </a:ext>
                  </a:extLst>
                </p:cNvPr>
                <p:cNvCxnSpPr/>
                <p:nvPr/>
              </p:nvCxnSpPr>
              <p:spPr>
                <a:xfrm>
                  <a:off x="3664151" y="4655106"/>
                  <a:ext cx="231431" cy="210211"/>
                </a:xfrm>
                <a:prstGeom prst="curvedConnector3">
                  <a:avLst/>
                </a:prstGeom>
                <a:noFill/>
                <a:ln w="571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直接连接符 58">
                  <a:extLst>
                    <a:ext uri="{FF2B5EF4-FFF2-40B4-BE49-F238E27FC236}">
                      <a16:creationId xmlns:a16="http://schemas.microsoft.com/office/drawing/2014/main" id="{34A025CA-2B38-EEE9-2057-FE6AA86005EB}"/>
                    </a:ext>
                  </a:extLst>
                </p:cNvPr>
                <p:cNvCxnSpPr/>
                <p:nvPr/>
              </p:nvCxnSpPr>
              <p:spPr>
                <a:xfrm flipV="1">
                  <a:off x="3625579" y="4734839"/>
                  <a:ext cx="154288" cy="962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12" name="组合 62">
                <a:extLst>
                  <a:ext uri="{FF2B5EF4-FFF2-40B4-BE49-F238E27FC236}">
                    <a16:creationId xmlns:a16="http://schemas.microsoft.com/office/drawing/2014/main" id="{45FFCC4A-4FEA-9595-B76C-89B178F0529A}"/>
                  </a:ext>
                </a:extLst>
              </p:cNvPr>
              <p:cNvGrpSpPr/>
              <p:nvPr/>
            </p:nvGrpSpPr>
            <p:grpSpPr>
              <a:xfrm>
                <a:off x="3417151" y="4978895"/>
                <a:ext cx="270004" cy="210211"/>
                <a:chOff x="3858986" y="4590187"/>
                <a:chExt cx="270004" cy="210211"/>
              </a:xfrm>
            </p:grpSpPr>
            <p:cxnSp>
              <p:nvCxnSpPr>
                <p:cNvPr id="14" name="连接符: 曲线 63">
                  <a:extLst>
                    <a:ext uri="{FF2B5EF4-FFF2-40B4-BE49-F238E27FC236}">
                      <a16:creationId xmlns:a16="http://schemas.microsoft.com/office/drawing/2014/main" id="{F171FAD2-B8A5-2800-3417-41978B4CC0F9}"/>
                    </a:ext>
                  </a:extLst>
                </p:cNvPr>
                <p:cNvCxnSpPr/>
                <p:nvPr/>
              </p:nvCxnSpPr>
              <p:spPr>
                <a:xfrm>
                  <a:off x="3858986" y="4590187"/>
                  <a:ext cx="231430" cy="210211"/>
                </a:xfrm>
                <a:prstGeom prst="curvedConnector3">
                  <a:avLst/>
                </a:prstGeom>
                <a:noFill/>
                <a:ln w="571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" name="直接连接符 64">
                  <a:extLst>
                    <a:ext uri="{FF2B5EF4-FFF2-40B4-BE49-F238E27FC236}">
                      <a16:creationId xmlns:a16="http://schemas.microsoft.com/office/drawing/2014/main" id="{6078D37D-FBCA-4F6D-0115-1455BD362F3D}"/>
                    </a:ext>
                  </a:extLst>
                </p:cNvPr>
                <p:cNvCxnSpPr/>
                <p:nvPr/>
              </p:nvCxnSpPr>
              <p:spPr>
                <a:xfrm flipV="1">
                  <a:off x="3974702" y="4603575"/>
                  <a:ext cx="154288" cy="9625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3" name="文本框 65">
                <a:extLst>
                  <a:ext uri="{FF2B5EF4-FFF2-40B4-BE49-F238E27FC236}">
                    <a16:creationId xmlns:a16="http://schemas.microsoft.com/office/drawing/2014/main" id="{C1A8EBEE-695A-251C-D91F-07153BBBFC9F}"/>
                  </a:ext>
                </a:extLst>
              </p:cNvPr>
              <p:cNvSpPr txBox="1"/>
              <p:nvPr/>
            </p:nvSpPr>
            <p:spPr>
              <a:xfrm>
                <a:off x="3879575" y="4075223"/>
                <a:ext cx="3404213" cy="177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Cross-linked peptides</a:t>
                </a: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Mono-linked peptides</a:t>
                </a: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Linear peptides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1" name="连接符: 曲线 164">
              <a:extLst>
                <a:ext uri="{FF2B5EF4-FFF2-40B4-BE49-F238E27FC236}">
                  <a16:creationId xmlns:a16="http://schemas.microsoft.com/office/drawing/2014/main" id="{7DD8E73A-6304-543E-5972-0FACE56DE18E}"/>
                </a:ext>
              </a:extLst>
            </p:cNvPr>
            <p:cNvCxnSpPr/>
            <p:nvPr/>
          </p:nvCxnSpPr>
          <p:spPr>
            <a:xfrm>
              <a:off x="2108159" y="2700297"/>
              <a:ext cx="231431" cy="210211"/>
            </a:xfrm>
            <a:prstGeom prst="curvedConnector3">
              <a:avLst/>
            </a:prstGeom>
            <a:noFill/>
            <a:ln w="571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22" name="矩形 165">
              <a:extLst>
                <a:ext uri="{FF2B5EF4-FFF2-40B4-BE49-F238E27FC236}">
                  <a16:creationId xmlns:a16="http://schemas.microsoft.com/office/drawing/2014/main" id="{BE0575E9-869A-778E-901E-604964038174}"/>
                </a:ext>
              </a:extLst>
            </p:cNvPr>
            <p:cNvSpPr/>
            <p:nvPr/>
          </p:nvSpPr>
          <p:spPr>
            <a:xfrm>
              <a:off x="1837941" y="1502074"/>
              <a:ext cx="2916249" cy="1518298"/>
            </a:xfrm>
            <a:prstGeom prst="rect">
              <a:avLst/>
            </a:prstGeom>
            <a:noFill/>
            <a:ln w="28575" cap="flat" cmpd="sng" algn="ctr">
              <a:solidFill>
                <a:srgbClr val="004098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767568FA-BC3D-F105-80A0-D537AD1423A2}"/>
              </a:ext>
            </a:extLst>
          </p:cNvPr>
          <p:cNvGrpSpPr/>
          <p:nvPr/>
        </p:nvGrpSpPr>
        <p:grpSpPr>
          <a:xfrm>
            <a:off x="758628" y="3089191"/>
            <a:ext cx="11086566" cy="3217317"/>
            <a:chOff x="242161" y="483196"/>
            <a:chExt cx="11086566" cy="3217317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3C97A8E-7178-C063-1732-6451BF295F89}"/>
                </a:ext>
              </a:extLst>
            </p:cNvPr>
            <p:cNvSpPr txBox="1"/>
            <p:nvPr/>
          </p:nvSpPr>
          <p:spPr>
            <a:xfrm>
              <a:off x="1117928" y="3329312"/>
              <a:ext cx="4673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Decision tree searching strategy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charset="-122"/>
                  <a:cs typeface="+mn-cs"/>
                </a:rPr>
                <a:t>(DTSS) </a:t>
              </a:r>
              <a:endParaRPr lang="zh-CN" altLang="en-US" dirty="0"/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390DECE-528C-CEC0-6CA4-6D5AD087A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61" y="572941"/>
              <a:ext cx="2481801" cy="1897848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DFB18390-ED9E-EE27-0828-303C97BDCE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2764" y="950810"/>
              <a:ext cx="698500" cy="25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D346E1B7-E11E-4638-F123-699EFED0444A}"/>
                </a:ext>
              </a:extLst>
            </p:cNvPr>
            <p:cNvCxnSpPr/>
            <p:nvPr/>
          </p:nvCxnSpPr>
          <p:spPr>
            <a:xfrm>
              <a:off x="3005464" y="1959944"/>
              <a:ext cx="685800" cy="1727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149445F4-5580-8FC9-2155-8C5392AF88C8}"/>
                </a:ext>
              </a:extLst>
            </p:cNvPr>
            <p:cNvCxnSpPr/>
            <p:nvPr/>
          </p:nvCxnSpPr>
          <p:spPr>
            <a:xfrm>
              <a:off x="3005464" y="1624711"/>
              <a:ext cx="7704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9C49D55-F829-A552-1EBE-508EA913EA08}"/>
                </a:ext>
              </a:extLst>
            </p:cNvPr>
            <p:cNvSpPr txBox="1"/>
            <p:nvPr/>
          </p:nvSpPr>
          <p:spPr>
            <a:xfrm>
              <a:off x="3827792" y="483196"/>
              <a:ext cx="33178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Both the mono linked peptides α and β detected</a:t>
              </a:r>
              <a:endParaRPr lang="zh-CN" altLang="en-US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40FBAA9-7DEF-491C-9129-99D21EC3B855}"/>
                </a:ext>
              </a:extLst>
            </p:cNvPr>
            <p:cNvSpPr txBox="1"/>
            <p:nvPr/>
          </p:nvSpPr>
          <p:spPr>
            <a:xfrm>
              <a:off x="3827791" y="1299856"/>
              <a:ext cx="331787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One of  the mono linked peptides α a or β detected</a:t>
              </a:r>
            </a:p>
            <a:p>
              <a:endParaRPr lang="en-US" altLang="zh-CN" dirty="0"/>
            </a:p>
            <a:p>
              <a:r>
                <a:rPr lang="en-US" altLang="zh-CN" dirty="0"/>
                <a:t>None of  the mono linked peptides α a or β detected</a:t>
              </a:r>
            </a:p>
            <a:p>
              <a:endParaRPr lang="zh-CN" altLang="en-US" dirty="0"/>
            </a:p>
          </p:txBody>
        </p:sp>
        <p:sp>
          <p:nvSpPr>
            <p:cNvPr id="35" name="右大括号 34">
              <a:extLst>
                <a:ext uri="{FF2B5EF4-FFF2-40B4-BE49-F238E27FC236}">
                  <a16:creationId xmlns:a16="http://schemas.microsoft.com/office/drawing/2014/main" id="{0471C864-66FC-08C8-CF6B-2C69AD68B317}"/>
                </a:ext>
              </a:extLst>
            </p:cNvPr>
            <p:cNvSpPr/>
            <p:nvPr/>
          </p:nvSpPr>
          <p:spPr>
            <a:xfrm>
              <a:off x="7145666" y="483196"/>
              <a:ext cx="339195" cy="1476748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00E7D7-E66E-15E2-2B01-4037A94B68A5}"/>
                </a:ext>
              </a:extLst>
            </p:cNvPr>
            <p:cNvSpPr txBox="1"/>
            <p:nvPr/>
          </p:nvSpPr>
          <p:spPr>
            <a:xfrm>
              <a:off x="7891262" y="976841"/>
              <a:ext cx="34374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Mono-linked peptide required </a:t>
              </a:r>
              <a:endParaRPr lang="zh-CN" altLang="en-US" dirty="0"/>
            </a:p>
          </p:txBody>
        </p:sp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8C5EEEC9-7E8D-2A1F-77FC-56CE794EF3EC}"/>
                </a:ext>
              </a:extLst>
            </p:cNvPr>
            <p:cNvSpPr/>
            <p:nvPr/>
          </p:nvSpPr>
          <p:spPr>
            <a:xfrm>
              <a:off x="8933189" y="1416823"/>
              <a:ext cx="414867" cy="5350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87FA82F-432A-B84B-6B22-FB0F495E4BF4}"/>
                </a:ext>
              </a:extLst>
            </p:cNvPr>
            <p:cNvSpPr txBox="1"/>
            <p:nvPr/>
          </p:nvSpPr>
          <p:spPr>
            <a:xfrm>
              <a:off x="7891263" y="1978995"/>
              <a:ext cx="28281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Restricted search space</a:t>
              </a:r>
            </a:p>
          </p:txBody>
        </p:sp>
        <p:sp>
          <p:nvSpPr>
            <p:cNvPr id="39" name="箭头: 下 38">
              <a:extLst>
                <a:ext uri="{FF2B5EF4-FFF2-40B4-BE49-F238E27FC236}">
                  <a16:creationId xmlns:a16="http://schemas.microsoft.com/office/drawing/2014/main" id="{6064E8DB-5020-2A38-7917-E8122C343AA9}"/>
                </a:ext>
              </a:extLst>
            </p:cNvPr>
            <p:cNvSpPr/>
            <p:nvPr/>
          </p:nvSpPr>
          <p:spPr>
            <a:xfrm>
              <a:off x="8904048" y="2429497"/>
              <a:ext cx="414867" cy="53509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3B0D8A4F-F604-32C5-3F15-292F08226FDC}"/>
                </a:ext>
              </a:extLst>
            </p:cNvPr>
            <p:cNvSpPr txBox="1"/>
            <p:nvPr/>
          </p:nvSpPr>
          <p:spPr>
            <a:xfrm>
              <a:off x="7904819" y="3054182"/>
              <a:ext cx="282819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Mono-linked peptides (type 0) DB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547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33244" y="1113798"/>
            <a:ext cx="8211352" cy="5140596"/>
            <a:chOff x="1774365" y="1255949"/>
            <a:chExt cx="8211352" cy="506299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9599" y="1255949"/>
              <a:ext cx="7749901" cy="193837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r="62786" b="18888"/>
            <a:stretch/>
          </p:blipFill>
          <p:spPr>
            <a:xfrm>
              <a:off x="2291172" y="4312496"/>
              <a:ext cx="2173419" cy="150641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66787" b="17756"/>
            <a:stretch/>
          </p:blipFill>
          <p:spPr>
            <a:xfrm>
              <a:off x="4952081" y="4298878"/>
              <a:ext cx="1941829" cy="152926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l="16708" t="23136" r="22113" b="22613"/>
            <a:stretch/>
          </p:blipFill>
          <p:spPr>
            <a:xfrm>
              <a:off x="7381400" y="4188280"/>
              <a:ext cx="1517904" cy="146304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986230" y="5978645"/>
              <a:ext cx="29994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In vivo PPI network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12451" y="1350963"/>
              <a:ext cx="1531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Cross-linker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950373" y="1350962"/>
              <a:ext cx="1536192" cy="366733"/>
            </a:xfrm>
            <a:prstGeom prst="round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709325" y="3646106"/>
              <a:ext cx="4654296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>
              <a:off x="3691037" y="3646106"/>
              <a:ext cx="0" cy="48560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>
              <a:off x="5964844" y="3646106"/>
              <a:ext cx="0" cy="48560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>
            <a:xfrm>
              <a:off x="8363621" y="3646106"/>
              <a:ext cx="0" cy="48560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V="1">
              <a:off x="5964844" y="3290464"/>
              <a:ext cx="0" cy="35564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6" name="Rectangle 45"/>
            <p:cNvSpPr/>
            <p:nvPr/>
          </p:nvSpPr>
          <p:spPr>
            <a:xfrm>
              <a:off x="4638920" y="5978645"/>
              <a:ext cx="21242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Structural modeling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774365" y="5980393"/>
              <a:ext cx="27638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kern="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Protein-protein interaction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7287306" y="6430426"/>
            <a:ext cx="2914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J. Proteome Res. 2021, 20, 78−93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39241" y="6432343"/>
            <a:ext cx="3154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Chem. Rev. 2022, 122, 8, 7500–7531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9">
            <a:extLst>
              <a:ext uri="{FF2B5EF4-FFF2-40B4-BE49-F238E27FC236}">
                <a16:creationId xmlns:a16="http://schemas.microsoft.com/office/drawing/2014/main" id="{BE225E61-A89A-B227-611C-7F3E014299AB}"/>
              </a:ext>
            </a:extLst>
          </p:cNvPr>
          <p:cNvSpPr/>
          <p:nvPr/>
        </p:nvSpPr>
        <p:spPr>
          <a:xfrm>
            <a:off x="7908308" y="2579059"/>
            <a:ext cx="426540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Provide protein structural information</a:t>
            </a:r>
          </a:p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Study protein-protein interactions (PPI) </a:t>
            </a:r>
          </a:p>
          <a:p>
            <a:pPr marL="285750" indent="-2857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Study protein dynamics</a:t>
            </a:r>
          </a:p>
        </p:txBody>
      </p:sp>
      <p:sp>
        <p:nvSpPr>
          <p:cNvPr id="25" name="文本框 7"/>
          <p:cNvSpPr txBox="1"/>
          <p:nvPr/>
        </p:nvSpPr>
        <p:spPr>
          <a:xfrm>
            <a:off x="1917866" y="357380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Cross-linking mass spectrometry (XL-MS)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916" y="6414059"/>
            <a:ext cx="2960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1400" dirty="0"/>
              <a:t>Chem. Rev. 2022, 122, 7647−7689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58011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AB8908F-3781-3E55-C7F3-BE67B386D64F}"/>
              </a:ext>
            </a:extLst>
          </p:cNvPr>
          <p:cNvSpPr/>
          <p:nvPr/>
        </p:nvSpPr>
        <p:spPr>
          <a:xfrm>
            <a:off x="8581412" y="1637353"/>
            <a:ext cx="2827867" cy="5126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2529036" y="226934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D93E04-1BF7-BB69-8C9D-ED98989CB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133" y="1119967"/>
            <a:ext cx="6738751" cy="2724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64263" y="6394544"/>
            <a:ext cx="3336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Anal </a:t>
            </a:r>
            <a:r>
              <a:rPr kumimoji="0" lang="en-US" altLang="zh-CN" sz="1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Chem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2020,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92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(20), 13702-13710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7E80CB-4263-D82F-B73C-0B71410C2E06}"/>
              </a:ext>
            </a:extLst>
          </p:cNvPr>
          <p:cNvSpPr txBox="1"/>
          <p:nvPr/>
        </p:nvSpPr>
        <p:spPr>
          <a:xfrm>
            <a:off x="8581413" y="1708988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Restricted search space</a:t>
            </a:r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D986F112-1779-3934-1AC9-2106F81B0641}"/>
              </a:ext>
            </a:extLst>
          </p:cNvPr>
          <p:cNvSpPr/>
          <p:nvPr/>
        </p:nvSpPr>
        <p:spPr>
          <a:xfrm>
            <a:off x="8115029" y="1450441"/>
            <a:ext cx="199238" cy="12015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6E4DE1-4FE6-8E56-90C4-895F0102A8CA}"/>
              </a:ext>
            </a:extLst>
          </p:cNvPr>
          <p:cNvSpPr txBox="1"/>
          <p:nvPr/>
        </p:nvSpPr>
        <p:spPr>
          <a:xfrm>
            <a:off x="8598346" y="2250539"/>
            <a:ext cx="2957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Mono-linked (type 0) peptides DB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0B83DA1-CF8C-0065-0F7F-D74F83FC3E38}"/>
              </a:ext>
            </a:extLst>
          </p:cNvPr>
          <p:cNvSpPr txBox="1"/>
          <p:nvPr/>
        </p:nvSpPr>
        <p:spPr>
          <a:xfrm>
            <a:off x="1248285" y="4181017"/>
            <a:ext cx="3141133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Restricted search</a:t>
            </a:r>
          </a:p>
          <a:p>
            <a:pPr>
              <a:lnSpc>
                <a:spcPct val="150000"/>
              </a:lnSpc>
            </a:pPr>
            <a:r>
              <a:rPr lang="en-US" altLang="zh-CN" b="1" dirty="0"/>
              <a:t>Unrestricted search  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173173D-8EB9-D6C6-F516-B67EC981EEBF}"/>
              </a:ext>
            </a:extLst>
          </p:cNvPr>
          <p:cNvSpPr txBox="1"/>
          <p:nvPr/>
        </p:nvSpPr>
        <p:spPr>
          <a:xfrm>
            <a:off x="5454691" y="4341744"/>
            <a:ext cx="448798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Three different search workflows </a:t>
            </a: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61B3E4FA-1380-519A-CD50-ABB479B86868}"/>
              </a:ext>
            </a:extLst>
          </p:cNvPr>
          <p:cNvSpPr/>
          <p:nvPr/>
        </p:nvSpPr>
        <p:spPr>
          <a:xfrm>
            <a:off x="4304751" y="4480041"/>
            <a:ext cx="696658" cy="3471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9764948-58CA-1A88-7634-1543A408A98F}"/>
              </a:ext>
            </a:extLst>
          </p:cNvPr>
          <p:cNvSpPr/>
          <p:nvPr/>
        </p:nvSpPr>
        <p:spPr>
          <a:xfrm>
            <a:off x="1140609" y="4181017"/>
            <a:ext cx="2540000" cy="977763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A8A8C368-5307-CA00-90DF-B51581B1A273}"/>
              </a:ext>
            </a:extLst>
          </p:cNvPr>
          <p:cNvSpPr/>
          <p:nvPr/>
        </p:nvSpPr>
        <p:spPr>
          <a:xfrm>
            <a:off x="5325536" y="4119717"/>
            <a:ext cx="3976940" cy="977763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E6A5BE7-DF29-2E92-73D3-01A777858271}"/>
              </a:ext>
            </a:extLst>
          </p:cNvPr>
          <p:cNvSpPr txBox="1"/>
          <p:nvPr/>
        </p:nvSpPr>
        <p:spPr>
          <a:xfrm>
            <a:off x="7901993" y="3149556"/>
            <a:ext cx="4081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Reducing the search space to 1/40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B1EA951-16A9-5261-3518-E8D3C97D6E67}"/>
              </a:ext>
            </a:extLst>
          </p:cNvPr>
          <p:cNvSpPr txBox="1"/>
          <p:nvPr/>
        </p:nvSpPr>
        <p:spPr>
          <a:xfrm>
            <a:off x="1109132" y="5819882"/>
            <a:ext cx="8314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Algerian" panose="04020705040A02060702" pitchFamily="82" charset="0"/>
              </a:rPr>
              <a:t>Concern</a:t>
            </a:r>
            <a:r>
              <a:rPr lang="en-US" altLang="zh-CN" dirty="0"/>
              <a:t>: </a:t>
            </a:r>
            <a:r>
              <a:rPr lang="en-US" altLang="zh-CN" b="1" dirty="0"/>
              <a:t>Decreasing search space                   The loss of useful data </a:t>
            </a:r>
            <a:endParaRPr lang="zh-CN" altLang="en-US" b="1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BB44D33-7C10-0AC2-6A85-0A6AC2625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268" y="5379515"/>
            <a:ext cx="1005946" cy="10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97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38802" y="4766270"/>
            <a:ext cx="4267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The distribution of STRING database scores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35" y="1411754"/>
            <a:ext cx="4419983" cy="35237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64263" y="6394544"/>
            <a:ext cx="3336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Anal </a:t>
            </a:r>
            <a:r>
              <a:rPr kumimoji="0" lang="en-US" altLang="zh-CN" sz="1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Chem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2020,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92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(20), 13702-13710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2097D19-8ACE-0A1A-1291-F5CB9EEB4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33" y="1174872"/>
            <a:ext cx="5178267" cy="399755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B3FC342-0E0F-9A90-0873-610F3059015A}"/>
              </a:ext>
            </a:extLst>
          </p:cNvPr>
          <p:cNvSpPr txBox="1"/>
          <p:nvPr/>
        </p:nvSpPr>
        <p:spPr>
          <a:xfrm>
            <a:off x="1164038" y="5334210"/>
            <a:ext cx="96077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DTSS led to the loss of intra-CSMs;  Searching sensitivity </a:t>
            </a:r>
            <a:r>
              <a:rPr lang="en-US" altLang="zh-CN"/>
              <a:t>was significantly </a:t>
            </a:r>
            <a:r>
              <a:rPr lang="en-US" altLang="zh-CN" dirty="0"/>
              <a:t>increased for inter-CSMs (64:10); DTSS was more sensitive than the existing approaches (</a:t>
            </a:r>
            <a:r>
              <a:rPr lang="en-US" altLang="zh-CN" dirty="0" err="1"/>
              <a:t>MetaMorpheus</a:t>
            </a:r>
            <a:r>
              <a:rPr lang="en-US" altLang="zh-CN" dirty="0"/>
              <a:t> (8) and </a:t>
            </a:r>
            <a:r>
              <a:rPr lang="en-US" altLang="zh-CN" dirty="0" err="1"/>
              <a:t>pLink</a:t>
            </a:r>
            <a:r>
              <a:rPr lang="en-US" altLang="zh-CN" dirty="0"/>
              <a:t> 2 (35)); The identified PPIs are reliable .</a:t>
            </a:r>
          </a:p>
          <a:p>
            <a:pPr algn="just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780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08" y="1463837"/>
            <a:ext cx="8054083" cy="3043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64263" y="6394544"/>
            <a:ext cx="3336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Anal </a:t>
            </a:r>
            <a:r>
              <a:rPr kumimoji="0" lang="en-US" altLang="zh-CN" sz="1400" b="0" i="1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Chem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2020,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92</a:t>
            </a:r>
            <a:r>
              <a:rPr kumimoji="0" lang="en-US" altLang="zh-CN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(20), 13702-13710</a:t>
            </a:r>
            <a:endParaRPr kumimoji="0" lang="zh-CN" altLang="zh-CN" sz="1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C105F0-F786-04E8-EB3C-815B12B11800}"/>
              </a:ext>
            </a:extLst>
          </p:cNvPr>
          <p:cNvSpPr txBox="1"/>
          <p:nvPr/>
        </p:nvSpPr>
        <p:spPr>
          <a:xfrm>
            <a:off x="3656481" y="47526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Decision tree searching strategy (DTSS) </a:t>
            </a:r>
            <a:endParaRPr lang="zh-CN" altLang="en-US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1BB487-AC3F-3066-C35B-FF4BA004224C}"/>
              </a:ext>
            </a:extLst>
          </p:cNvPr>
          <p:cNvSpPr txBox="1"/>
          <p:nvPr/>
        </p:nvSpPr>
        <p:spPr>
          <a:xfrm>
            <a:off x="2336800" y="5492125"/>
            <a:ext cx="7780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Highly sensitive for the identification of inter-cross-linked peptides 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D8439FC4-D5AA-6788-4A6B-638705EE5854}"/>
              </a:ext>
            </a:extLst>
          </p:cNvPr>
          <p:cNvSpPr txBox="1"/>
          <p:nvPr/>
        </p:nvSpPr>
        <p:spPr>
          <a:xfrm>
            <a:off x="2969409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260830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9A9C78-842D-6238-7FF5-93CCFA69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11" y="1397251"/>
            <a:ext cx="7025573" cy="4063497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2E2F7B67-5ADF-B695-0980-06103F57CE33}"/>
              </a:ext>
            </a:extLst>
          </p:cNvPr>
          <p:cNvSpPr txBox="1"/>
          <p:nvPr/>
        </p:nvSpPr>
        <p:spPr>
          <a:xfrm>
            <a:off x="6215343" y="6267169"/>
            <a:ext cx="4376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 Am Soc Mass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Spectrom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2021,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(9), 2410-2416.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C63B98B4-55E5-6382-A3D0-1F5D8B81BBB8}"/>
              </a:ext>
            </a:extLst>
          </p:cNvPr>
          <p:cNvSpPr/>
          <p:nvPr/>
        </p:nvSpPr>
        <p:spPr>
          <a:xfrm>
            <a:off x="6925733" y="4673600"/>
            <a:ext cx="482600" cy="39324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746EA786-608B-F47E-ABDB-3693836E8CE9}"/>
              </a:ext>
            </a:extLst>
          </p:cNvPr>
          <p:cNvSpPr txBox="1"/>
          <p:nvPr/>
        </p:nvSpPr>
        <p:spPr>
          <a:xfrm>
            <a:off x="2986343" y="283054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B2734B-40E9-4566-D901-0BB831115D35}"/>
              </a:ext>
            </a:extLst>
          </p:cNvPr>
          <p:cNvSpPr txBox="1"/>
          <p:nvPr/>
        </p:nvSpPr>
        <p:spPr>
          <a:xfrm>
            <a:off x="6925733" y="5460748"/>
            <a:ext cx="29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Stable C-P bond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Benzyl ether bond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09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653026"/>
            <a:ext cx="4830618" cy="2826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59" y="1570178"/>
            <a:ext cx="5156433" cy="3069059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2E2F7B67-5ADF-B695-0980-06103F57CE33}"/>
              </a:ext>
            </a:extLst>
          </p:cNvPr>
          <p:cNvSpPr txBox="1"/>
          <p:nvPr/>
        </p:nvSpPr>
        <p:spPr>
          <a:xfrm>
            <a:off x="7002384" y="6268848"/>
            <a:ext cx="4376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 Am Soc Mass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Spectrom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2021,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(9), 2410-2416.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6">
            <a:extLst>
              <a:ext uri="{FF2B5EF4-FFF2-40B4-BE49-F238E27FC236}">
                <a16:creationId xmlns:a16="http://schemas.microsoft.com/office/drawing/2014/main" id="{13276155-D075-B2CB-0F53-D0726A57E30B}"/>
              </a:ext>
            </a:extLst>
          </p:cNvPr>
          <p:cNvSpPr txBox="1"/>
          <p:nvPr/>
        </p:nvSpPr>
        <p:spPr>
          <a:xfrm>
            <a:off x="2619238" y="281375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BF99FF-4818-4733-76CC-05E74CAA14B6}"/>
              </a:ext>
            </a:extLst>
          </p:cNvPr>
          <p:cNvSpPr txBox="1"/>
          <p:nvPr/>
        </p:nvSpPr>
        <p:spPr>
          <a:xfrm>
            <a:off x="2619238" y="4851805"/>
            <a:ext cx="7826454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A high correlation of RT was obtained;</a:t>
            </a:r>
          </a:p>
          <a:p>
            <a:pPr algn="just"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The prediction method is reliable for published data set.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C51621F-2640-9315-C355-AAF61D352B08}"/>
              </a:ext>
            </a:extLst>
          </p:cNvPr>
          <p:cNvSpPr txBox="1"/>
          <p:nvPr/>
        </p:nvSpPr>
        <p:spPr>
          <a:xfrm>
            <a:off x="1286677" y="1180158"/>
            <a:ext cx="191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R</a:t>
            </a:r>
            <a:r>
              <a:rPr lang="en-US" altLang="zh-CN" b="1" baseline="30000" dirty="0">
                <a:solidFill>
                  <a:srgbClr val="00B050"/>
                </a:solidFill>
              </a:rPr>
              <a:t>2</a:t>
            </a:r>
            <a:r>
              <a:rPr lang="en-US" altLang="zh-CN" b="1" dirty="0">
                <a:solidFill>
                  <a:srgbClr val="00B050"/>
                </a:solidFill>
              </a:rPr>
              <a:t>=0.98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166CEF9-59B0-A2AA-CE7A-F28FCA394D41}"/>
              </a:ext>
            </a:extLst>
          </p:cNvPr>
          <p:cNvSpPr txBox="1"/>
          <p:nvPr/>
        </p:nvSpPr>
        <p:spPr>
          <a:xfrm>
            <a:off x="3267877" y="4048789"/>
            <a:ext cx="191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R</a:t>
            </a:r>
            <a:r>
              <a:rPr lang="en-US" altLang="zh-CN" b="1" baseline="30000" dirty="0">
                <a:solidFill>
                  <a:srgbClr val="00B050"/>
                </a:solidFill>
              </a:rPr>
              <a:t>2</a:t>
            </a:r>
            <a:r>
              <a:rPr lang="en-US" altLang="zh-CN" b="1" dirty="0">
                <a:solidFill>
                  <a:srgbClr val="00B050"/>
                </a:solidFill>
              </a:rPr>
              <a:t>=0.1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45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14" y="1241965"/>
            <a:ext cx="4255047" cy="3564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34" y="1666890"/>
            <a:ext cx="4915229" cy="2176885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2E2F7B67-5ADF-B695-0980-06103F57CE33}"/>
              </a:ext>
            </a:extLst>
          </p:cNvPr>
          <p:cNvSpPr txBox="1"/>
          <p:nvPr/>
        </p:nvSpPr>
        <p:spPr>
          <a:xfrm>
            <a:off x="6883851" y="6103258"/>
            <a:ext cx="4376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 Am Soc Mass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Spectrom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2021,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(9), 2410-2416.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7716" y="4441284"/>
            <a:ext cx="6096000" cy="1287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Remove the majority of false positive hits;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Facilitate the increase of inter-cross-link identification;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</a:rPr>
              <a:t>92 vs 37 inter-CSMs (compared with </a:t>
            </a:r>
            <a:r>
              <a:rPr lang="en-US" altLang="zh-CN" b="1" dirty="0" err="1">
                <a:solidFill>
                  <a:srgbClr val="C00000"/>
                </a:solidFill>
              </a:rPr>
              <a:t>pLink</a:t>
            </a:r>
            <a:r>
              <a:rPr lang="en-US" altLang="zh-CN" b="1" dirty="0">
                <a:solidFill>
                  <a:srgbClr val="C00000"/>
                </a:solidFill>
              </a:rPr>
              <a:t> 2)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289DEF1A-2B24-BB96-3276-3E8842AF0483}"/>
              </a:ext>
            </a:extLst>
          </p:cNvPr>
          <p:cNvSpPr txBox="1"/>
          <p:nvPr/>
        </p:nvSpPr>
        <p:spPr>
          <a:xfrm>
            <a:off x="2619238" y="281375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6406456-9ABB-5AAB-00EB-74672768FA0C}"/>
              </a:ext>
            </a:extLst>
          </p:cNvPr>
          <p:cNvSpPr/>
          <p:nvPr/>
        </p:nvSpPr>
        <p:spPr>
          <a:xfrm>
            <a:off x="2163659" y="3886200"/>
            <a:ext cx="2150534" cy="47413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33CDD56-3091-D985-E0B8-1008290BDA92}"/>
              </a:ext>
            </a:extLst>
          </p:cNvPr>
          <p:cNvSpPr txBox="1"/>
          <p:nvPr/>
        </p:nvSpPr>
        <p:spPr>
          <a:xfrm>
            <a:off x="491714" y="4969704"/>
            <a:ext cx="4452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RT used as an extra filter;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Combined with DTSS.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1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04" y="1013089"/>
            <a:ext cx="9100042" cy="4008207"/>
          </a:xfrm>
          <a:prstGeom prst="rect">
            <a:avLst/>
          </a:prstGeom>
          <a:noFill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E2F7B67-5ADF-B695-0980-06103F57CE33}"/>
              </a:ext>
            </a:extLst>
          </p:cNvPr>
          <p:cNvSpPr txBox="1"/>
          <p:nvPr/>
        </p:nvSpPr>
        <p:spPr>
          <a:xfrm>
            <a:off x="6848572" y="6285232"/>
            <a:ext cx="43760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 Am Soc Mass </a:t>
            </a:r>
            <a:r>
              <a:rPr kumimoji="0" lang="en-US" altLang="zh-CN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Spectrom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2021,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(9), 2410-2416.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ECC588FC-359D-E67E-8E43-8B9D83F95A84}"/>
              </a:ext>
            </a:extLst>
          </p:cNvPr>
          <p:cNvSpPr txBox="1"/>
          <p:nvPr/>
        </p:nvSpPr>
        <p:spPr>
          <a:xfrm>
            <a:off x="2619238" y="281375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39CC2F-3845-0F5A-1953-8BA929B829FA}"/>
              </a:ext>
            </a:extLst>
          </p:cNvPr>
          <p:cNvSpPr txBox="1"/>
          <p:nvPr/>
        </p:nvSpPr>
        <p:spPr>
          <a:xfrm>
            <a:off x="1223817" y="5535543"/>
            <a:ext cx="9744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Reduce search space, remove false positive hits and improve identification confidence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4D1834-7BF1-7315-F1B3-A9A7FC4F5F17}"/>
              </a:ext>
            </a:extLst>
          </p:cNvPr>
          <p:cNvSpPr txBox="1"/>
          <p:nvPr/>
        </p:nvSpPr>
        <p:spPr>
          <a:xfrm>
            <a:off x="4722479" y="4979784"/>
            <a:ext cx="4252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RT-DTSS strategy</a:t>
            </a:r>
          </a:p>
        </p:txBody>
      </p:sp>
    </p:spTree>
    <p:extLst>
      <p:ext uri="{BB962C8B-B14F-4D97-AF65-F5344CB8AC3E}">
        <p14:creationId xmlns:p14="http://schemas.microsoft.com/office/powerpoint/2010/main" val="337959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183389" y="6300809"/>
            <a:ext cx="1683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i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Unpublished data</a:t>
            </a:r>
            <a:endParaRPr lang="zh-CN" altLang="en-US" sz="1400" i="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对象 4">
            <a:extLst>
              <a:ext uri="{FF2B5EF4-FFF2-40B4-BE49-F238E27FC236}">
                <a16:creationId xmlns:a16="http://schemas.microsoft.com/office/drawing/2014/main" id="{AF4DC837-B221-A2D3-0092-3795A2DAF3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400529"/>
              </p:ext>
            </p:extLst>
          </p:nvPr>
        </p:nvGraphicFramePr>
        <p:xfrm>
          <a:off x="940089" y="1449821"/>
          <a:ext cx="9488488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1357894" imgH="1877427" progId="ChemDraw.Document.6.0">
                  <p:embed/>
                </p:oleObj>
              </mc:Choice>
              <mc:Fallback>
                <p:oleObj name="CS ChemDraw Drawing" r:id="rId3" imgW="11357894" imgH="1877427" progId="ChemDraw.Document.6.0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AF4DC837-B221-A2D3-0092-3795A2DAF3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089" y="1449821"/>
                        <a:ext cx="9488488" cy="1562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10">
            <a:extLst>
              <a:ext uri="{FF2B5EF4-FFF2-40B4-BE49-F238E27FC236}">
                <a16:creationId xmlns:a16="http://schemas.microsoft.com/office/drawing/2014/main" id="{CFF52D3A-076A-8C90-285D-6D0725075591}"/>
              </a:ext>
            </a:extLst>
          </p:cNvPr>
          <p:cNvSpPr/>
          <p:nvPr/>
        </p:nvSpPr>
        <p:spPr>
          <a:xfrm>
            <a:off x="804053" y="3947710"/>
            <a:ext cx="4880280" cy="1943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7">
            <a:extLst>
              <a:ext uri="{FF2B5EF4-FFF2-40B4-BE49-F238E27FC236}">
                <a16:creationId xmlns:a16="http://schemas.microsoft.com/office/drawing/2014/main" id="{E0D571EF-F26B-0439-0CB8-D3817CD50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389506"/>
              </p:ext>
            </p:extLst>
          </p:nvPr>
        </p:nvGraphicFramePr>
        <p:xfrm>
          <a:off x="804053" y="3448653"/>
          <a:ext cx="4880280" cy="2852156"/>
        </p:xfrm>
        <a:graphic>
          <a:graphicData uri="http://schemas.openxmlformats.org/drawingml/2006/table">
            <a:tbl>
              <a:tblPr firstRow="1" firstCol="1" bandRow="1"/>
              <a:tblGrid>
                <a:gridCol w="959789">
                  <a:extLst>
                    <a:ext uri="{9D8B030D-6E8A-4147-A177-3AD203B41FA5}">
                      <a16:colId xmlns:a16="http://schemas.microsoft.com/office/drawing/2014/main" val="825733500"/>
                    </a:ext>
                  </a:extLst>
                </a:gridCol>
                <a:gridCol w="885451">
                  <a:extLst>
                    <a:ext uri="{9D8B030D-6E8A-4147-A177-3AD203B41FA5}">
                      <a16:colId xmlns:a16="http://schemas.microsoft.com/office/drawing/2014/main" val="1105965747"/>
                    </a:ext>
                  </a:extLst>
                </a:gridCol>
                <a:gridCol w="982825">
                  <a:extLst>
                    <a:ext uri="{9D8B030D-6E8A-4147-A177-3AD203B41FA5}">
                      <a16:colId xmlns:a16="http://schemas.microsoft.com/office/drawing/2014/main" val="2331605127"/>
                    </a:ext>
                  </a:extLst>
                </a:gridCol>
                <a:gridCol w="669184">
                  <a:extLst>
                    <a:ext uri="{9D8B030D-6E8A-4147-A177-3AD203B41FA5}">
                      <a16:colId xmlns:a16="http://schemas.microsoft.com/office/drawing/2014/main" val="2573723848"/>
                    </a:ext>
                  </a:extLst>
                </a:gridCol>
                <a:gridCol w="1383031">
                  <a:extLst>
                    <a:ext uri="{9D8B030D-6E8A-4147-A177-3AD203B41FA5}">
                      <a16:colId xmlns:a16="http://schemas.microsoft.com/office/drawing/2014/main" val="2783891817"/>
                    </a:ext>
                  </a:extLst>
                </a:gridCol>
              </a:tblGrid>
              <a:tr h="4513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Time (h) 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</a:t>
                      </a:r>
                      <a:endParaRPr lang="zh-CN" sz="1100" b="1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b="1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</a:t>
                      </a:r>
                      <a:endParaRPr lang="zh-CN" sz="1100" b="1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Coupling Number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0772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altLang="zh-CN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9.29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671581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8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7.07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723888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11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1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0.34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412519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10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altLang="zh-CN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0.29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14183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0.41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7170304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altLang="zh-CN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0.66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819016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11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endParaRPr lang="zh-CN" sz="11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2.98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915032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14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</a:t>
                      </a:r>
                      <a:r>
                        <a:rPr lang="en-US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2.89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412914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15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altLang="zh-CN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7.4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1.07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361603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16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12.11</a:t>
                      </a:r>
                      <a:endParaRPr lang="zh-CN" altLang="zh-CN" sz="1100" kern="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83533"/>
                  </a:ext>
                </a:extLst>
              </a:tr>
              <a:tr h="2182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b="1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17</a:t>
                      </a:r>
                      <a:endParaRPr lang="zh-CN" sz="1100" b="1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</a:t>
                      </a:r>
                      <a:r>
                        <a:rPr lang="en-US" sz="1100" kern="1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1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 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1100" kern="1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0</a:t>
                      </a:r>
                      <a:endParaRPr lang="zh-CN" sz="11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040" marR="6604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966736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747577" y="1219200"/>
            <a:ext cx="1653878" cy="93287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对象 8">
            <a:extLst>
              <a:ext uri="{FF2B5EF4-FFF2-40B4-BE49-F238E27FC236}">
                <a16:creationId xmlns:a16="http://schemas.microsoft.com/office/drawing/2014/main" id="{519D831A-28C0-47BB-8AAD-5F935DDB92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75479"/>
              </p:ext>
            </p:extLst>
          </p:nvPr>
        </p:nvGraphicFramePr>
        <p:xfrm>
          <a:off x="6494825" y="3671428"/>
          <a:ext cx="6114118" cy="194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7668469" imgH="2418208" progId="ChemDraw.Document.6.0">
                  <p:embed/>
                </p:oleObj>
              </mc:Choice>
              <mc:Fallback>
                <p:oleObj name="CS ChemDraw Drawing" r:id="rId5" imgW="7668469" imgH="2418208" progId="ChemDraw.Document.6.0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519D831A-28C0-47BB-8AAD-5F935DDB92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825" y="3671428"/>
                        <a:ext cx="6114118" cy="19422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6">
            <a:extLst>
              <a:ext uri="{FF2B5EF4-FFF2-40B4-BE49-F238E27FC236}">
                <a16:creationId xmlns:a16="http://schemas.microsoft.com/office/drawing/2014/main" id="{60EEAE79-C36A-5772-F748-48BB7AEA23E6}"/>
              </a:ext>
            </a:extLst>
          </p:cNvPr>
          <p:cNvSpPr txBox="1"/>
          <p:nvPr/>
        </p:nvSpPr>
        <p:spPr>
          <a:xfrm>
            <a:off x="2619238" y="281375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</p:spTree>
    <p:extLst>
      <p:ext uri="{BB962C8B-B14F-4D97-AF65-F5344CB8AC3E}">
        <p14:creationId xmlns:p14="http://schemas.microsoft.com/office/powerpoint/2010/main" val="403448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03550" y="959743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62" y="1087651"/>
            <a:ext cx="3097739" cy="218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558" y="1000321"/>
            <a:ext cx="5066215" cy="2517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1" y="3270031"/>
            <a:ext cx="4664365" cy="25951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16298" y="6352916"/>
            <a:ext cx="1683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i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Unpublished data</a:t>
            </a:r>
            <a:endParaRPr lang="zh-CN" altLang="en-US" sz="1400" i="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89" y="3640841"/>
            <a:ext cx="5842619" cy="2711207"/>
          </a:xfrm>
          <a:prstGeom prst="rect">
            <a:avLst/>
          </a:prstGeom>
          <a:noFill/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60EEAE79-C36A-5772-F748-48BB7AEA23E6}"/>
              </a:ext>
            </a:extLst>
          </p:cNvPr>
          <p:cNvSpPr txBox="1"/>
          <p:nvPr/>
        </p:nvSpPr>
        <p:spPr>
          <a:xfrm>
            <a:off x="2619238" y="302881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Linker development and application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498" y="58586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MS-cleavable and </a:t>
            </a:r>
            <a:r>
              <a:rPr lang="en-US" altLang="zh-CN" b="1" dirty="0" err="1">
                <a:solidFill>
                  <a:srgbClr val="C00000"/>
                </a:solidFill>
              </a:rPr>
              <a:t>enrichable</a:t>
            </a:r>
            <a:r>
              <a:rPr lang="en-US" altLang="zh-CN" b="1" dirty="0">
                <a:solidFill>
                  <a:srgbClr val="C00000"/>
                </a:solidFill>
              </a:rPr>
              <a:t> 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Application in complex </a:t>
            </a:r>
            <a:r>
              <a:rPr lang="en-GB" altLang="zh-CN" b="1" dirty="0">
                <a:solidFill>
                  <a:srgbClr val="C00000"/>
                </a:solidFill>
              </a:rPr>
              <a:t>cell lysate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Two fragmentation patterns in one linker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5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29" y="2041753"/>
            <a:ext cx="4481707" cy="1274756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D9D789B-B0EE-969F-2D1E-A92EEBE44887}"/>
              </a:ext>
            </a:extLst>
          </p:cNvPr>
          <p:cNvSpPr/>
          <p:nvPr/>
        </p:nvSpPr>
        <p:spPr>
          <a:xfrm>
            <a:off x="8864600" y="1198062"/>
            <a:ext cx="1634067" cy="110459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3104876" y="298597"/>
            <a:ext cx="6953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Linker development and application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A014DB-5F07-8526-B1F1-36D45E7ED0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/>
        </p:blipFill>
        <p:spPr>
          <a:xfrm>
            <a:off x="4647447" y="3316509"/>
            <a:ext cx="4513156" cy="215933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1BA63CCA-E736-8A3F-C5D3-CBB9CFB23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7" y="3465652"/>
            <a:ext cx="3578406" cy="259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F740371-0EFB-C403-BDB9-3FD67BC18B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495" y="3308888"/>
            <a:ext cx="2387232" cy="2166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002" y="1198062"/>
            <a:ext cx="3473176" cy="19211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62600" y="6487170"/>
            <a:ext cx="1683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i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Unpublished data</a:t>
            </a:r>
            <a:endParaRPr lang="zh-CN" altLang="en-US" sz="1400" i="1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1682" y="1281046"/>
            <a:ext cx="5627058" cy="8626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31004" y="5792347"/>
            <a:ext cx="6763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A hetero-cross-linker; Phosphate-based click reagents;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460 cross-linked pairs identified; Engaging all residue types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11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1917866" y="357380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000" b="1" dirty="0">
                <a:latin typeface="Arial" panose="020B0604020202020204" pitchFamily="34" charset="0"/>
                <a:cs typeface="Arial" panose="020B0604020202020204" pitchFamily="34" charset="0"/>
              </a:rPr>
              <a:t>XL-MS workflow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99" y="1650255"/>
            <a:ext cx="10238401" cy="45262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618" y="6278229"/>
            <a:ext cx="41563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Nat </a:t>
            </a:r>
            <a:r>
              <a:rPr lang="en-US" altLang="zh-CN" sz="1400" dirty="0" err="1"/>
              <a:t>Struct</a:t>
            </a:r>
            <a:r>
              <a:rPr lang="en-US" altLang="zh-CN" sz="1400" dirty="0"/>
              <a:t> </a:t>
            </a:r>
            <a:r>
              <a:rPr lang="en-US" altLang="zh-CN" sz="1400" dirty="0" err="1"/>
              <a:t>Mol</a:t>
            </a:r>
            <a:r>
              <a:rPr lang="en-US" altLang="zh-CN" sz="1400" dirty="0"/>
              <a:t> Biol. 2018;25(11):1000-1008</a:t>
            </a:r>
            <a:endParaRPr lang="zh-CN" alt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108090" y="1192433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 “bottom-up” approach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6677" y="6289836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Cross-linker as a distance constraint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85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/>
          <p:cNvSpPr txBox="1"/>
          <p:nvPr/>
        </p:nvSpPr>
        <p:spPr>
          <a:xfrm>
            <a:off x="4739713" y="298597"/>
            <a:ext cx="19935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Summary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05798" y="7139673"/>
            <a:ext cx="421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Unpublished data from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高秀霞，陈文章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1491" y="1369399"/>
            <a:ext cx="9457656" cy="4611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 phosphate-based </a:t>
            </a:r>
            <a:r>
              <a:rPr lang="en-US" altLang="zh-CN" sz="2000" b="1" dirty="0" err="1"/>
              <a:t>enrichable</a:t>
            </a:r>
            <a:r>
              <a:rPr lang="en-US" altLang="zh-CN" sz="2000" b="1" dirty="0"/>
              <a:t>, MS-cleavable and multi-targeting protein cross-linker has been developed; Retro-Michael addition mediated MS- fragmentation;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/>
              <a:t>An decision tree searching strategy (DTSS) has been proposed to reduce search space and boost the identification of inter cross-linked peptides;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/>
              <a:t>RT prediction method to remove false positive hits and improve identification confidence. 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/>
              <a:t>New linkers with special fragmentation patterns;</a:t>
            </a:r>
          </a:p>
          <a:p>
            <a:pPr marL="285750" indent="-285750" algn="just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000" b="1" dirty="0"/>
              <a:t>Phosphate-based click reagents for enrichment.</a:t>
            </a:r>
            <a:endParaRPr lang="en-US" altLang="zh-CN" b="1" dirty="0"/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361003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2"/>
          <p:cNvCxnSpPr/>
          <p:nvPr/>
        </p:nvCxnSpPr>
        <p:spPr>
          <a:xfrm>
            <a:off x="2012667" y="1000320"/>
            <a:ext cx="8027652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73616443-8A46-B9C0-09EB-85A1BEDDB3FA}"/>
              </a:ext>
            </a:extLst>
          </p:cNvPr>
          <p:cNvSpPr/>
          <p:nvPr/>
        </p:nvSpPr>
        <p:spPr>
          <a:xfrm>
            <a:off x="1382098" y="1652785"/>
            <a:ext cx="1636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2AD25018-33E5-9695-7153-D04086C0ABF6}"/>
              </a:ext>
            </a:extLst>
          </p:cNvPr>
          <p:cNvSpPr txBox="1"/>
          <p:nvPr/>
        </p:nvSpPr>
        <p:spPr>
          <a:xfrm>
            <a:off x="4100630" y="382446"/>
            <a:ext cx="3851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Acknowledgements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1FA8524-49A8-A9A5-DA01-B7EC28BD5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3" y="-118081"/>
            <a:ext cx="1054525" cy="105452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C3C7CF6-4501-DB8D-0944-755D740E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27" y="91368"/>
            <a:ext cx="1439994" cy="71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D9EB7-D454-8753-A114-1A247220B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524" y="1125399"/>
            <a:ext cx="7375606" cy="553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4" y="180204"/>
            <a:ext cx="1181780" cy="1181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36" y="282265"/>
            <a:ext cx="1955313" cy="97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2"/>
          <p:cNvCxnSpPr/>
          <p:nvPr/>
        </p:nvCxnSpPr>
        <p:spPr>
          <a:xfrm>
            <a:off x="1963325" y="1042592"/>
            <a:ext cx="8280000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7"/>
          <p:cNvSpPr txBox="1"/>
          <p:nvPr/>
        </p:nvSpPr>
        <p:spPr>
          <a:xfrm>
            <a:off x="1917867" y="454129"/>
            <a:ext cx="835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pportunities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challenges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479" y="1122195"/>
            <a:ext cx="551652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methods (X-ray\ NMR\</a:t>
            </a:r>
            <a:r>
              <a:rPr lang="en-US" altLang="zh-CN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-EM)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(1). To obtain sufficient amounts of pure compounds;</a:t>
            </a:r>
          </a:p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(2). To identify weak and transient interactions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603" y="4148288"/>
            <a:ext cx="2067174" cy="20813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87886" y="1513816"/>
            <a:ext cx="902811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XL-MS</a:t>
            </a:r>
          </a:p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66153" y="2118817"/>
            <a:ext cx="5409381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(1). The n-square problem (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large search space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(2). The presence of large linear peptides </a:t>
            </a:r>
          </a:p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Low abundance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80" y="3536875"/>
            <a:ext cx="3153534" cy="21954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53342" r="25426" b="4454"/>
          <a:stretch/>
        </p:blipFill>
        <p:spPr>
          <a:xfrm>
            <a:off x="4954324" y="3914095"/>
            <a:ext cx="3660759" cy="14410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480" y="6044923"/>
            <a:ext cx="6750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Complementary method in addressing biological questions 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39"/>
          <p:cNvPicPr>
            <a:picLocks noChangeAspect="1"/>
          </p:cNvPicPr>
          <p:nvPr/>
        </p:nvPicPr>
        <p:blipFill rotWithShape="1">
          <a:blip r:embed="rId3"/>
          <a:srcRect b="19099"/>
          <a:stretch/>
        </p:blipFill>
        <p:spPr>
          <a:xfrm>
            <a:off x="567727" y="1166978"/>
            <a:ext cx="7224386" cy="5233013"/>
          </a:xfrm>
          <a:prstGeom prst="rect">
            <a:avLst/>
          </a:prstGeom>
        </p:spPr>
      </p:pic>
      <p:sp>
        <p:nvSpPr>
          <p:cNvPr id="11" name="文本框 7"/>
          <p:cNvSpPr txBox="1"/>
          <p:nvPr/>
        </p:nvSpPr>
        <p:spPr>
          <a:xfrm>
            <a:off x="1557898" y="331895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Enrichabl</a:t>
            </a:r>
            <a:r>
              <a:rPr lang="en-US" altLang="zh-CN" sz="30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 cross-linker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7366578" y="6284718"/>
            <a:ext cx="3889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1400" dirty="0"/>
              <a:t>Mol. Cell. Proteomics 2013, 12 (5), 1451−1467</a:t>
            </a:r>
            <a:endParaRPr lang="zh-CN" altLang="en-US" sz="1400" dirty="0"/>
          </a:p>
        </p:txBody>
      </p:sp>
      <p:sp>
        <p:nvSpPr>
          <p:cNvPr id="123" name="Rectangle 122"/>
          <p:cNvSpPr/>
          <p:nvPr/>
        </p:nvSpPr>
        <p:spPr>
          <a:xfrm>
            <a:off x="7447015" y="5956491"/>
            <a:ext cx="2722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Mol. </a:t>
            </a:r>
            <a:r>
              <a:rPr lang="en-US" altLang="zh-CN" sz="1400" dirty="0" err="1"/>
              <a:t>BioSyst</a:t>
            </a:r>
            <a:r>
              <a:rPr lang="en-US" altLang="zh-CN" sz="1400" dirty="0"/>
              <a:t>., 2010, 6, 939–947</a:t>
            </a:r>
            <a:endParaRPr lang="zh-CN" alt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2864898" y="6253940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PIR cross-linker</a:t>
            </a: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734" y="1287130"/>
            <a:ext cx="2165501" cy="43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1557898" y="331895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Enrichabl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 cross-linker</a:t>
            </a:r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83" y="1254136"/>
            <a:ext cx="4829820" cy="4806046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6651771" y="6301229"/>
            <a:ext cx="41734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Org.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Biomol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. Chem., 2015, 13, 5030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250" y="1337589"/>
            <a:ext cx="4774952" cy="2031137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>
            <a:off x="6651771" y="6021388"/>
            <a:ext cx="33121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J. Proteome Res. 2020, 19, 2071−2079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5"/>
          <a:srcRect l="35201" t="71229" r="6285"/>
          <a:stretch/>
        </p:blipFill>
        <p:spPr>
          <a:xfrm>
            <a:off x="5556249" y="3693226"/>
            <a:ext cx="5638699" cy="1679242"/>
          </a:xfrm>
          <a:prstGeom prst="rect">
            <a:avLst/>
          </a:prstGeom>
        </p:spPr>
      </p:pic>
      <p:sp>
        <p:nvSpPr>
          <p:cNvPr id="125" name="Rectangle 124"/>
          <p:cNvSpPr/>
          <p:nvPr/>
        </p:nvSpPr>
        <p:spPr>
          <a:xfrm>
            <a:off x="6651771" y="5728112"/>
            <a:ext cx="3988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Mol. Cell. Proteomics 2014, 13 (12), 3533−3543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1771" y="6606103"/>
            <a:ext cx="2900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/>
              <a:t>ChemBioChem</a:t>
            </a:r>
            <a:r>
              <a:rPr lang="en-US" altLang="zh-CN" sz="1400" dirty="0"/>
              <a:t> 2020,21, 103-107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7366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1557898" y="331895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Enrichabl</a:t>
            </a:r>
            <a:r>
              <a:rPr lang="en-US" altLang="zh-CN" sz="30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 cross-linker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89" y="1290697"/>
            <a:ext cx="4392940" cy="2487375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D240009F-16DF-97B2-54DD-CB2F9F367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031" y="1193148"/>
            <a:ext cx="4381880" cy="26824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4722" y="4186489"/>
            <a:ext cx="5403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PO</a:t>
            </a:r>
            <a:r>
              <a:rPr lang="en-US" altLang="zh-CN" b="1" baseline="-25000" dirty="0">
                <a:solidFill>
                  <a:srgbClr val="FF0000"/>
                </a:solidFill>
              </a:rPr>
              <a:t>4</a:t>
            </a:r>
            <a:r>
              <a:rPr lang="en-US" altLang="zh-CN" dirty="0"/>
              <a:t> / (IMAC) immobilized metal affinity chromatography enrichment</a:t>
            </a:r>
            <a:endParaRPr lang="zh-CN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738986" y="4122249"/>
            <a:ext cx="1756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PO</a:t>
            </a:r>
            <a:r>
              <a:rPr lang="en-US" altLang="zh-CN" b="1" baseline="-25000" dirty="0">
                <a:solidFill>
                  <a:srgbClr val="FF0000"/>
                </a:solidFill>
              </a:rPr>
              <a:t>4</a:t>
            </a:r>
            <a:r>
              <a:rPr lang="en-US" altLang="zh-CN" dirty="0">
                <a:solidFill>
                  <a:prstClr val="black"/>
                </a:solidFill>
              </a:rPr>
              <a:t> / (TiO</a:t>
            </a:r>
            <a:r>
              <a:rPr lang="en-US" altLang="zh-CN" baseline="-25000" dirty="0">
                <a:solidFill>
                  <a:prstClr val="black"/>
                </a:solidFill>
              </a:rPr>
              <a:t>2</a:t>
            </a:r>
            <a:r>
              <a:rPr lang="en-US" altLang="zh-CN" dirty="0">
                <a:solidFill>
                  <a:prstClr val="black"/>
                </a:solidFill>
              </a:rPr>
              <a:t>) </a:t>
            </a:r>
            <a:endParaRPr lang="zh-C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6188362" y="5331751"/>
            <a:ext cx="27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Received: April 23, </a:t>
            </a:r>
            <a:r>
              <a:rPr lang="en-US" altLang="zh-CN" b="1" dirty="0"/>
              <a:t>2019</a:t>
            </a:r>
            <a:endParaRPr lang="zh-CN" alt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114722" y="6020635"/>
            <a:ext cx="45293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ACS Cent </a:t>
            </a:r>
            <a:r>
              <a:rPr lang="en-US" altLang="zh-CN" sz="1400" dirty="0" err="1"/>
              <a:t>Sci</a:t>
            </a:r>
            <a:r>
              <a:rPr lang="en-US" altLang="zh-CN" sz="1400" dirty="0"/>
              <a:t> . 2019, 5(9):1514-1522</a:t>
            </a:r>
            <a:endParaRPr lang="zh-CN" alt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799367" y="5278180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Received: 21st February </a:t>
            </a:r>
            <a:r>
              <a:rPr lang="en-US" altLang="zh-CN" b="1" dirty="0"/>
              <a:t>2019</a:t>
            </a:r>
            <a:endParaRPr lang="zh-CN" alt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799367" y="599255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 err="1"/>
              <a:t>Chem</a:t>
            </a:r>
            <a:r>
              <a:rPr lang="en-US" altLang="zh-CN" sz="1400" dirty="0"/>
              <a:t> Sci. 2019,10(26):6443-6447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0915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1557898" y="331895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Enrichabl</a:t>
            </a:r>
            <a:r>
              <a:rPr lang="en-US" altLang="zh-CN" sz="30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e cross-linker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7">
            <a:extLst>
              <a:ext uri="{FF2B5EF4-FFF2-40B4-BE49-F238E27FC236}">
                <a16:creationId xmlns:a16="http://schemas.microsoft.com/office/drawing/2014/main" id="{62BC4BF0-3712-C94C-7445-1C19106C8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948"/>
          <a:stretch/>
        </p:blipFill>
        <p:spPr>
          <a:xfrm>
            <a:off x="9301018" y="1743424"/>
            <a:ext cx="1937147" cy="2169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23" y="1428738"/>
            <a:ext cx="8627487" cy="32571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40581" y="6251893"/>
            <a:ext cx="3792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Angew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. Chem. Int. Ed. 2022, 61, e202113937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6437" y="5241386"/>
            <a:ext cx="7677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A tertiary butyl derivative, membrane permeable</a:t>
            </a:r>
          </a:p>
          <a:p>
            <a:r>
              <a:rPr lang="en-US" altLang="zh-CN" b="1" dirty="0">
                <a:solidFill>
                  <a:srgbClr val="C00000"/>
                </a:solidFill>
              </a:rPr>
              <a:t>Two-stage IMAC procedure: remove endogenous phosphorylated peptides prior to cross-link enrichment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94AB531-7400-1E9E-8A78-14404881E03D}"/>
              </a:ext>
            </a:extLst>
          </p:cNvPr>
          <p:cNvSpPr/>
          <p:nvPr/>
        </p:nvSpPr>
        <p:spPr>
          <a:xfrm>
            <a:off x="9914164" y="2946401"/>
            <a:ext cx="734982" cy="584200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090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/>
          <p:cNvSpPr txBox="1"/>
          <p:nvPr/>
        </p:nvSpPr>
        <p:spPr>
          <a:xfrm>
            <a:off x="1789778" y="302230"/>
            <a:ext cx="8356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MS-cleavable</a:t>
            </a:r>
            <a:r>
              <a:rPr lang="en-US" altLang="zh-CN" sz="30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cross-linker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12"/>
          <p:cNvCxnSpPr/>
          <p:nvPr/>
        </p:nvCxnSpPr>
        <p:spPr>
          <a:xfrm flipV="1">
            <a:off x="1286677" y="1000321"/>
            <a:ext cx="9362469" cy="12768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9" t="2879" r="1761"/>
          <a:stretch/>
        </p:blipFill>
        <p:spPr>
          <a:xfrm>
            <a:off x="916876" y="1251392"/>
            <a:ext cx="5929745" cy="49617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7215" y="6340378"/>
            <a:ext cx="4264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Current Opinion in Chemical Biology 2019, 48:8–18</a:t>
            </a:r>
            <a:endParaRPr lang="zh-CN" alt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7487550" y="1670608"/>
            <a:ext cx="4070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(n</a:t>
            </a:r>
            <a:r>
              <a:rPr lang="en-US" altLang="zh-CN" b="1" baseline="30000" dirty="0">
                <a:solidFill>
                  <a:srgbClr val="FF0000"/>
                </a:solidFill>
              </a:rPr>
              <a:t>2 </a:t>
            </a:r>
            <a:r>
              <a:rPr lang="en-US" altLang="zh-CN" b="1" dirty="0">
                <a:solidFill>
                  <a:srgbClr val="FF0000"/>
                </a:solidFill>
              </a:rPr>
              <a:t>+ n)/2</a:t>
            </a:r>
            <a:r>
              <a:rPr lang="en-US" altLang="zh-CN" dirty="0"/>
              <a:t>: a quadratic expansion of the search space</a:t>
            </a:r>
            <a:endParaRPr lang="zh-CN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7487550" y="3958587"/>
            <a:ext cx="4533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solidFill>
                  <a:srgbClr val="FF0000"/>
                </a:solidFill>
              </a:rPr>
              <a:t>2n</a:t>
            </a:r>
            <a:r>
              <a:rPr lang="en-US" altLang="zh-CN" dirty="0"/>
              <a:t>: </a:t>
            </a:r>
            <a:r>
              <a:rPr lang="en-US" altLang="zh-CN" b="1" dirty="0">
                <a:solidFill>
                  <a:srgbClr val="C00000"/>
                </a:solidFill>
              </a:rPr>
              <a:t>the quadratic search space (n</a:t>
            </a:r>
            <a:r>
              <a:rPr lang="en-US" altLang="zh-CN" b="1" baseline="30000" dirty="0">
                <a:solidFill>
                  <a:srgbClr val="C00000"/>
                </a:solidFill>
              </a:rPr>
              <a:t>2</a:t>
            </a:r>
            <a:r>
              <a:rPr lang="en-US" altLang="zh-CN" b="1" dirty="0">
                <a:solidFill>
                  <a:srgbClr val="C00000"/>
                </a:solidFill>
              </a:rPr>
              <a:t>) can be reduced to a linear search space (2n)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72096" y="2541617"/>
            <a:ext cx="4764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b="1" dirty="0">
                <a:solidFill>
                  <a:srgbClr val="C00000"/>
                </a:solidFill>
              </a:rPr>
              <a:t>An exhaustive combination of all peptides leads to an explosion of the search space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70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12661</TotalTime>
  <Words>1473</Words>
  <Application>Microsoft Office PowerPoint</Application>
  <PresentationFormat>宽屏</PresentationFormat>
  <Paragraphs>282</Paragraphs>
  <Slides>32</Slides>
  <Notes>31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等线</vt:lpstr>
      <vt:lpstr>Algerian</vt:lpstr>
      <vt:lpstr>Arial</vt:lpstr>
      <vt:lpstr>Calibri</vt:lpstr>
      <vt:lpstr>Times</vt:lpstr>
      <vt:lpstr>Times New Roman</vt:lpstr>
      <vt:lpstr>Wingdings</vt:lpstr>
      <vt:lpstr>Office 主题</vt:lpstr>
      <vt:lpstr>1_Office 主题</vt:lpstr>
      <vt:lpstr>CS ChemDraw Drawing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Sue</dc:creator>
  <cp:lastModifiedBy>chenhl</cp:lastModifiedBy>
  <cp:revision>795</cp:revision>
  <cp:lastPrinted>2014-09-12T05:47:21Z</cp:lastPrinted>
  <dcterms:created xsi:type="dcterms:W3CDTF">2014-09-11T13:17:10Z</dcterms:created>
  <dcterms:modified xsi:type="dcterms:W3CDTF">2023-08-30T06:53:58Z</dcterms:modified>
</cp:coreProperties>
</file>